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57" r:id="rId1"/>
    <p:sldMasterId id="2147483978" r:id="rId2"/>
  </p:sldMasterIdLst>
  <p:notesMasterIdLst>
    <p:notesMasterId r:id="rId29"/>
  </p:notesMasterIdLst>
  <p:handoutMasterIdLst>
    <p:handoutMasterId r:id="rId30"/>
  </p:handoutMasterIdLst>
  <p:sldIdLst>
    <p:sldId id="609" r:id="rId3"/>
    <p:sldId id="759" r:id="rId4"/>
    <p:sldId id="751" r:id="rId5"/>
    <p:sldId id="722" r:id="rId6"/>
    <p:sldId id="752" r:id="rId7"/>
    <p:sldId id="726" r:id="rId8"/>
    <p:sldId id="753" r:id="rId9"/>
    <p:sldId id="733" r:id="rId10"/>
    <p:sldId id="735" r:id="rId11"/>
    <p:sldId id="741" r:id="rId12"/>
    <p:sldId id="747" r:id="rId13"/>
    <p:sldId id="748" r:id="rId14"/>
    <p:sldId id="749" r:id="rId15"/>
    <p:sldId id="750" r:id="rId16"/>
    <p:sldId id="744" r:id="rId17"/>
    <p:sldId id="745" r:id="rId18"/>
    <p:sldId id="754" r:id="rId19"/>
    <p:sldId id="761" r:id="rId20"/>
    <p:sldId id="755" r:id="rId21"/>
    <p:sldId id="763" r:id="rId22"/>
    <p:sldId id="764" r:id="rId23"/>
    <p:sldId id="756" r:id="rId24"/>
    <p:sldId id="762" r:id="rId25"/>
    <p:sldId id="757" r:id="rId26"/>
    <p:sldId id="728" r:id="rId27"/>
    <p:sldId id="760" r:id="rId28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00FFFF"/>
    <a:srgbClr val="0000FF"/>
    <a:srgbClr val="9900FF"/>
    <a:srgbClr val="006600"/>
    <a:srgbClr val="4F2683"/>
    <a:srgbClr val="BF311A"/>
    <a:srgbClr val="5D9732"/>
    <a:srgbClr val="E87D1D"/>
    <a:srgbClr val="0A35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2" autoAdjust="0"/>
    <p:restoredTop sz="80385" autoAdjust="0"/>
  </p:normalViewPr>
  <p:slideViewPr>
    <p:cSldViewPr>
      <p:cViewPr>
        <p:scale>
          <a:sx n="80" d="100"/>
          <a:sy n="80" d="100"/>
        </p:scale>
        <p:origin x="-1757" y="173"/>
      </p:cViewPr>
      <p:guideLst>
        <p:guide orient="horz" pos="254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864"/>
    </p:cViewPr>
  </p:sorterViewPr>
  <p:notesViewPr>
    <p:cSldViewPr>
      <p:cViewPr varScale="1">
        <p:scale>
          <a:sx n="98" d="100"/>
          <a:sy n="98" d="100"/>
        </p:scale>
        <p:origin x="-630" y="-108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1" tIns="45610" rIns="91221" bIns="45610" numCol="1" anchor="t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1" tIns="45610" rIns="91221" bIns="45610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1" tIns="45610" rIns="91221" bIns="45610" numCol="1" anchor="b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05863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1" tIns="45610" rIns="91221" bIns="4561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Arial" charset="0"/>
              </a:defRPr>
            </a:lvl1pPr>
          </a:lstStyle>
          <a:p>
            <a:pPr>
              <a:defRPr/>
            </a:pPr>
            <a:fld id="{F14AD3AF-E853-41DD-9C6B-157657455C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385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371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03725"/>
            <a:ext cx="5130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7450"/>
            <a:ext cx="303371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Arial" charset="0"/>
              </a:defRPr>
            </a:lvl1pPr>
          </a:lstStyle>
          <a:p>
            <a:pPr>
              <a:defRPr/>
            </a:pPr>
            <a:fld id="{8DB8C9F8-2507-43B8-94EB-5DEE5D53B0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1633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6E4227D2-79C0-4B15-AA00-F903A2F1C6EA}" type="slidenum">
              <a:rPr lang="en-US" sz="1200"/>
              <a:pPr/>
              <a:t>1</a:t>
            </a:fld>
            <a:endParaRPr lang="en-US" sz="1200" dirty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2000" dirty="0">
                <a:latin typeface="Arial" pitchFamily="34" charset="0"/>
                <a:ea typeface="ヒラギノ角ゴ Pro W3"/>
              </a:rPr>
              <a:t>   </a:t>
            </a:r>
            <a:r>
              <a:rPr lang="en-US" sz="2000" dirty="0" smtClean="0">
                <a:latin typeface="Arial" pitchFamily="34" charset="0"/>
                <a:ea typeface="ヒラギノ角ゴ Pro W3"/>
              </a:rPr>
              <a:t>One of 6 NIH cores.</a:t>
            </a:r>
            <a:endParaRPr lang="en-US" sz="2000" dirty="0">
              <a:latin typeface="Arial" pitchFamily="34" charset="0"/>
              <a:ea typeface="ヒラギノ角ゴ Pro W3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9/17/2012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395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395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79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79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79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79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79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79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79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79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an overview</a:t>
            </a:r>
            <a:r>
              <a:rPr lang="en-US" baseline="0" dirty="0" smtClean="0"/>
              <a:t> of our pipeline at the NIH Eastern RCMRC.  </a:t>
            </a:r>
          </a:p>
          <a:p>
            <a:endParaRPr lang="en-US" baseline="0" dirty="0" smtClean="0"/>
          </a:p>
          <a:p>
            <a:r>
              <a:rPr lang="en-US" dirty="0" smtClean="0"/>
              <a:t>We will assist</a:t>
            </a:r>
            <a:r>
              <a:rPr lang="en-US" baseline="0" dirty="0" smtClean="0"/>
              <a:t> from study design to the end of metabolomics analysis.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One most important step in the study is the study design: If you design your study properly, they you can expect better results. You need to have a consistency especially in longitudinal studies. For example, you need to have the same anti-coagulant for all plasma samples and should be stored in the same way.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have done metabolomics on many different types of </a:t>
            </a:r>
            <a:r>
              <a:rPr lang="en-US" baseline="0" dirty="0" err="1" smtClean="0"/>
              <a:t>biospecimens</a:t>
            </a:r>
            <a:r>
              <a:rPr lang="en-US" baseline="0" dirty="0" smtClean="0"/>
              <a:t>, urine, serum, plasma, feces, cord blood, saliva, </a:t>
            </a:r>
            <a:r>
              <a:rPr lang="en-US" baseline="0" dirty="0" err="1" smtClean="0"/>
              <a:t>mutltiple</a:t>
            </a:r>
            <a:r>
              <a:rPr lang="en-US" baseline="0" dirty="0" smtClean="0"/>
              <a:t> types of cells, and tissues.  Each type may have a different preparation procedure..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will run either targeted or broad spectrum metabolomics analysis.  At RTI in our RCMRC we have 3 cores, NMR, LCMS, and GCMS.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use multivariate and statistical analysis to separate study groups and find metabolites of interest.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will assist in mapping those metabolites to biochemical pathways.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F7A82-CF4D-4D0A-92A0-674FE24AC41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35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79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RTI RCMRC.  Susan and Wimal are here this week.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940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51D13E-8487-44CD-A13B-5B9DFAD85AA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9/17/2012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821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72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Factors</a:t>
            </a:r>
            <a:r>
              <a:rPr lang="en-US" baseline="0" dirty="0" smtClean="0"/>
              <a:t> such as pH, ionic strength can change the chemical shift of a particular proton. Using a buffered solution in sample preparation can be useful for avoiding situations like this. There are methods used to overcome this problem: binning or peak alignment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119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an example for</a:t>
            </a:r>
            <a:r>
              <a:rPr lang="en-US" baseline="0" dirty="0" smtClean="0"/>
              <a:t> using </a:t>
            </a:r>
            <a:r>
              <a:rPr lang="en-US" baseline="0" dirty="0" err="1" smtClean="0"/>
              <a:t>icoshift</a:t>
            </a:r>
            <a:r>
              <a:rPr lang="en-US" baseline="0" dirty="0" smtClean="0"/>
              <a:t> software for peak alignment.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724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shows the procedure for using R-based </a:t>
            </a:r>
            <a:r>
              <a:rPr lang="en-US" dirty="0" err="1" smtClean="0"/>
              <a:t>speaq</a:t>
            </a:r>
            <a:r>
              <a:rPr lang="en-US" baseline="0" dirty="0" smtClean="0"/>
              <a:t> software for aligning NMR spectra.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395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395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395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-1981200" y="3811191"/>
            <a:ext cx="9753600" cy="7616427"/>
            <a:chOff x="-1981200" y="3811191"/>
            <a:chExt cx="9753600" cy="7616427"/>
          </a:xfrm>
        </p:grpSpPr>
        <p:sp>
          <p:nvSpPr>
            <p:cNvPr id="19" name="Arc 18"/>
            <p:cNvSpPr/>
            <p:nvPr userDrawn="1"/>
          </p:nvSpPr>
          <p:spPr bwMode="auto">
            <a:xfrm>
              <a:off x="-1981200" y="3811191"/>
              <a:ext cx="7391400" cy="6093618"/>
            </a:xfrm>
            <a:prstGeom prst="arc">
              <a:avLst>
                <a:gd name="adj1" fmla="val 14207111"/>
                <a:gd name="adj2" fmla="val 0"/>
              </a:avLst>
            </a:prstGeom>
            <a:noFill/>
            <a:ln w="31750" cap="flat" cmpd="sng" algn="ctr">
              <a:solidFill>
                <a:srgbClr val="BF31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21" name="Arc 20"/>
            <p:cNvSpPr/>
            <p:nvPr userDrawn="1"/>
          </p:nvSpPr>
          <p:spPr bwMode="auto">
            <a:xfrm>
              <a:off x="-685800" y="4572000"/>
              <a:ext cx="7239000" cy="6093618"/>
            </a:xfrm>
            <a:prstGeom prst="arc">
              <a:avLst>
                <a:gd name="adj1" fmla="val 12634660"/>
                <a:gd name="adj2" fmla="val 20908411"/>
              </a:avLst>
            </a:prstGeom>
            <a:noFill/>
            <a:ln w="31750" cap="flat" cmpd="sng" algn="ctr">
              <a:solidFill>
                <a:srgbClr val="FFC52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22" name="Arc 21"/>
            <p:cNvSpPr/>
            <p:nvPr userDrawn="1"/>
          </p:nvSpPr>
          <p:spPr bwMode="auto">
            <a:xfrm>
              <a:off x="-1219200" y="5257800"/>
              <a:ext cx="7239000" cy="6169818"/>
            </a:xfrm>
            <a:prstGeom prst="arc">
              <a:avLst>
                <a:gd name="adj1" fmla="val 13393982"/>
                <a:gd name="adj2" fmla="val 20130995"/>
              </a:avLst>
            </a:prstGeom>
            <a:noFill/>
            <a:ln w="31750" cap="flat" cmpd="sng" algn="ctr">
              <a:solidFill>
                <a:srgbClr val="4F268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20" name="Arc 19"/>
            <p:cNvSpPr/>
            <p:nvPr userDrawn="1"/>
          </p:nvSpPr>
          <p:spPr bwMode="auto">
            <a:xfrm>
              <a:off x="609600" y="5105400"/>
              <a:ext cx="7162800" cy="6169818"/>
            </a:xfrm>
            <a:prstGeom prst="arc">
              <a:avLst>
                <a:gd name="adj1" fmla="val 12090475"/>
                <a:gd name="adj2" fmla="val 20283228"/>
              </a:avLst>
            </a:prstGeom>
            <a:noFill/>
            <a:ln w="31750" cap="flat" cmpd="sng" algn="ctr">
              <a:solidFill>
                <a:srgbClr val="5D97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</p:grp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39688" y="0"/>
            <a:ext cx="1311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 dirty="0">
                <a:solidFill>
                  <a:schemeClr val="bg1"/>
                </a:solidFill>
              </a:rPr>
              <a:t>RTI International</a:t>
            </a:r>
            <a:endParaRPr lang="en-US" sz="2400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rgbClr val="BF311A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239000" y="0"/>
            <a:ext cx="1828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sz="1000" i="1" dirty="0">
              <a:solidFill>
                <a:srgbClr val="BF301A"/>
              </a:solidFill>
            </a:endParaRPr>
          </a:p>
        </p:txBody>
      </p:sp>
      <p:pic>
        <p:nvPicPr>
          <p:cNvPr id="9" name="Picture 12" descr="RTI_653_1in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934200" y="762000"/>
            <a:ext cx="133508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3"/>
          <p:cNvSpPr txBox="1">
            <a:spLocks noChangeArrowheads="1"/>
          </p:cNvSpPr>
          <p:nvPr userDrawn="1"/>
        </p:nvSpPr>
        <p:spPr bwMode="auto">
          <a:xfrm>
            <a:off x="2039937" y="6477000"/>
            <a:ext cx="3065463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dirty="0"/>
              <a:t>RTI International is a trade name of Research Triangle Institute.</a:t>
            </a:r>
          </a:p>
        </p:txBody>
      </p:sp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7239000" y="6400800"/>
            <a:ext cx="11604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20558A"/>
                </a:solidFill>
              </a:rPr>
              <a:t>www.rti.org</a:t>
            </a:r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54188"/>
            <a:ext cx="7772400" cy="841375"/>
          </a:xfrm>
          <a:noFill/>
        </p:spPr>
        <p:txBody>
          <a:bodyPr/>
          <a:lstStyle>
            <a:lvl1pPr algn="r"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2743200"/>
            <a:ext cx="5484813" cy="1752600"/>
          </a:xfrm>
        </p:spPr>
        <p:txBody>
          <a:bodyPr/>
          <a:lstStyle>
            <a:lvl1pPr marL="0" indent="0" algn="r">
              <a:buFont typeface="Wingdings" pitchFamily="1" charset="2"/>
              <a:buNone/>
              <a:defRPr sz="24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 userDrawn="1"/>
        </p:nvGrpSpPr>
        <p:grpSpPr>
          <a:xfrm>
            <a:off x="-1981200" y="3811191"/>
            <a:ext cx="9753600" cy="7616427"/>
            <a:chOff x="-1981200" y="3811191"/>
            <a:chExt cx="9753600" cy="7616427"/>
          </a:xfrm>
        </p:grpSpPr>
        <p:sp>
          <p:nvSpPr>
            <p:cNvPr id="19" name="Arc 18"/>
            <p:cNvSpPr/>
            <p:nvPr userDrawn="1"/>
          </p:nvSpPr>
          <p:spPr bwMode="auto">
            <a:xfrm>
              <a:off x="-1981200" y="3811191"/>
              <a:ext cx="7391400" cy="6093618"/>
            </a:xfrm>
            <a:prstGeom prst="arc">
              <a:avLst>
                <a:gd name="adj1" fmla="val 14207111"/>
                <a:gd name="adj2" fmla="val 0"/>
              </a:avLst>
            </a:prstGeom>
            <a:noFill/>
            <a:ln w="31750" cap="flat" cmpd="sng" algn="ctr">
              <a:solidFill>
                <a:srgbClr val="BF31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21" name="Arc 20"/>
            <p:cNvSpPr/>
            <p:nvPr userDrawn="1"/>
          </p:nvSpPr>
          <p:spPr bwMode="auto">
            <a:xfrm>
              <a:off x="-685800" y="4572000"/>
              <a:ext cx="7239000" cy="6093618"/>
            </a:xfrm>
            <a:prstGeom prst="arc">
              <a:avLst>
                <a:gd name="adj1" fmla="val 12634660"/>
                <a:gd name="adj2" fmla="val 20908411"/>
              </a:avLst>
            </a:prstGeom>
            <a:noFill/>
            <a:ln w="31750" cap="flat" cmpd="sng" algn="ctr">
              <a:solidFill>
                <a:srgbClr val="FFC52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22" name="Arc 21"/>
            <p:cNvSpPr/>
            <p:nvPr userDrawn="1"/>
          </p:nvSpPr>
          <p:spPr bwMode="auto">
            <a:xfrm>
              <a:off x="-1219200" y="5257800"/>
              <a:ext cx="7239000" cy="6169818"/>
            </a:xfrm>
            <a:prstGeom prst="arc">
              <a:avLst>
                <a:gd name="adj1" fmla="val 13393982"/>
                <a:gd name="adj2" fmla="val 20130995"/>
              </a:avLst>
            </a:prstGeom>
            <a:noFill/>
            <a:ln w="31750" cap="flat" cmpd="sng" algn="ctr">
              <a:solidFill>
                <a:srgbClr val="4F268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20" name="Arc 19"/>
            <p:cNvSpPr/>
            <p:nvPr userDrawn="1"/>
          </p:nvSpPr>
          <p:spPr bwMode="auto">
            <a:xfrm>
              <a:off x="609600" y="5105400"/>
              <a:ext cx="7162800" cy="6169818"/>
            </a:xfrm>
            <a:prstGeom prst="arc">
              <a:avLst>
                <a:gd name="adj1" fmla="val 12090475"/>
                <a:gd name="adj2" fmla="val 20283228"/>
              </a:avLst>
            </a:prstGeom>
            <a:noFill/>
            <a:ln w="31750" cap="flat" cmpd="sng" algn="ctr">
              <a:solidFill>
                <a:srgbClr val="5D97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</p:grp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39688" y="0"/>
            <a:ext cx="1311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 dirty="0">
                <a:solidFill>
                  <a:schemeClr val="bg1"/>
                </a:solidFill>
              </a:rPr>
              <a:t>RTI International</a:t>
            </a:r>
            <a:endParaRPr lang="en-US" sz="2400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rgbClr val="BF311A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239000" y="0"/>
            <a:ext cx="1828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sz="1000" i="1" dirty="0">
              <a:solidFill>
                <a:srgbClr val="BF301A"/>
              </a:solidFill>
            </a:endParaRPr>
          </a:p>
        </p:txBody>
      </p:sp>
      <p:pic>
        <p:nvPicPr>
          <p:cNvPr id="9" name="Picture 12" descr="RTI_653_1in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934200" y="762000"/>
            <a:ext cx="133508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3"/>
          <p:cNvSpPr txBox="1">
            <a:spLocks noChangeArrowheads="1"/>
          </p:cNvSpPr>
          <p:nvPr userDrawn="1"/>
        </p:nvSpPr>
        <p:spPr bwMode="auto">
          <a:xfrm>
            <a:off x="2039937" y="6477000"/>
            <a:ext cx="3065463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dirty="0"/>
              <a:t>RTI International is a trade name of Research Triangle Institute.</a:t>
            </a:r>
          </a:p>
        </p:txBody>
      </p:sp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7239000" y="6400800"/>
            <a:ext cx="11604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20558A"/>
                </a:solidFill>
              </a:rPr>
              <a:t>www.rti.org</a:t>
            </a:r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54188"/>
            <a:ext cx="7772400" cy="841375"/>
          </a:xfrm>
          <a:noFill/>
        </p:spPr>
        <p:txBody>
          <a:bodyPr/>
          <a:lstStyle>
            <a:lvl1pPr algn="r"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2743200"/>
            <a:ext cx="5484813" cy="1752600"/>
          </a:xfrm>
        </p:spPr>
        <p:txBody>
          <a:bodyPr/>
          <a:lstStyle>
            <a:lvl1pPr marL="0" indent="0" algn="r">
              <a:buFont typeface="Wingdings" pitchFamily="1" charset="2"/>
              <a:buNone/>
              <a:defRPr sz="24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-Line Title and 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57438" y="684213"/>
            <a:ext cx="6783387" cy="1068387"/>
          </a:xfrm>
        </p:spPr>
        <p:txBody>
          <a:bodyPr lIns="182880" tIns="91440" rIns="182880" bIns="91440"/>
          <a:lstStyle>
            <a:lvl1pPr marL="0">
              <a:lnSpc>
                <a:spcPts val="3300"/>
              </a:lnSpc>
              <a:defRPr baseline="0"/>
            </a:lvl1pPr>
          </a:lstStyle>
          <a:p>
            <a:r>
              <a:rPr lang="en-US" dirty="0" smtClean="0"/>
              <a:t>Click to edit Master title style. This one can wrap to two lines. Filler copy added.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86200" cy="4525963"/>
          </a:xfrm>
        </p:spPr>
        <p:txBody>
          <a:bodyPr/>
          <a:lstStyle>
            <a:lvl1pPr>
              <a:defRPr sz="2400"/>
            </a:lvl1pPr>
            <a:lvl2pPr marL="685800" indent="-347472">
              <a:buFont typeface="Arial" pitchFamily="34" charset="0"/>
              <a:buChar char="–"/>
              <a:defRPr sz="2000"/>
            </a:lvl2pPr>
            <a:lvl3pPr marL="1078992" indent="-402336">
              <a:buFont typeface="Wingdings" pitchFamily="2" charset="2"/>
              <a:buChar char="§"/>
              <a:defRPr sz="1600"/>
            </a:lvl3pPr>
            <a:lvl4pPr marL="1031875" indent="-228600">
              <a:tabLst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8862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457200" cy="304800"/>
          </a:xfrm>
        </p:spPr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553200"/>
            <a:ext cx="1447800" cy="304800"/>
          </a:xfrm>
        </p:spPr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Title Plus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3886200" cy="4068763"/>
          </a:xfrm>
        </p:spPr>
        <p:txBody>
          <a:bodyPr/>
          <a:lstStyle>
            <a:lvl1pPr>
              <a:defRPr sz="2400"/>
            </a:lvl1pPr>
            <a:lvl2pPr marL="685800" indent="-347472">
              <a:buFont typeface="Arial" pitchFamily="34" charset="0"/>
              <a:buChar char="–"/>
              <a:defRPr sz="2000"/>
            </a:lvl2pPr>
            <a:lvl3pPr marL="1078992" indent="-402336">
              <a:buFont typeface="Wingdings" pitchFamily="2" charset="2"/>
              <a:buChar char="§"/>
              <a:defRPr sz="1600"/>
            </a:lvl3pPr>
            <a:lvl4pPr marL="1031875" indent="-228600">
              <a:tabLst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57400"/>
            <a:ext cx="3886200" cy="4068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57438" y="684213"/>
            <a:ext cx="6783387" cy="1068387"/>
          </a:xfrm>
        </p:spPr>
        <p:txBody>
          <a:bodyPr lIns="182880" tIns="91440" rIns="182880" bIns="91440"/>
          <a:lstStyle>
            <a:lvl1pPr marL="0">
              <a:lnSpc>
                <a:spcPts val="3300"/>
              </a:lnSpc>
              <a:defRPr baseline="0"/>
            </a:lvl1pPr>
          </a:lstStyle>
          <a:p>
            <a:r>
              <a:rPr lang="en-US" dirty="0" smtClean="0"/>
              <a:t>Click to edit Master title style. This one can wrap to two lines. Filler copy added.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357438" y="684213"/>
            <a:ext cx="6783387" cy="1068387"/>
          </a:xfrm>
        </p:spPr>
        <p:txBody>
          <a:bodyPr lIns="182880" tIns="91440" rIns="182880" bIns="91440"/>
          <a:lstStyle>
            <a:lvl1pPr marL="0">
              <a:lnSpc>
                <a:spcPts val="3300"/>
              </a:lnSpc>
              <a:defRPr baseline="0"/>
            </a:lvl1pPr>
          </a:lstStyle>
          <a:p>
            <a:r>
              <a:rPr lang="en-US" dirty="0" smtClean="0"/>
              <a:t>Click to edit Master title style. This one can wrap to two lines. Filler copy added.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Ar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-1981200" y="3811191"/>
            <a:ext cx="9753600" cy="7616427"/>
            <a:chOff x="-1981200" y="3811191"/>
            <a:chExt cx="9753600" cy="7616427"/>
          </a:xfrm>
        </p:grpSpPr>
        <p:sp>
          <p:nvSpPr>
            <p:cNvPr id="5" name="Arc 4"/>
            <p:cNvSpPr/>
            <p:nvPr userDrawn="1"/>
          </p:nvSpPr>
          <p:spPr bwMode="auto">
            <a:xfrm>
              <a:off x="-1981200" y="3811191"/>
              <a:ext cx="7391400" cy="6093618"/>
            </a:xfrm>
            <a:prstGeom prst="arc">
              <a:avLst>
                <a:gd name="adj1" fmla="val 14207111"/>
                <a:gd name="adj2" fmla="val 0"/>
              </a:avLst>
            </a:prstGeom>
            <a:noFill/>
            <a:ln w="31750" cap="flat" cmpd="sng" algn="ctr">
              <a:solidFill>
                <a:srgbClr val="BF31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6" name="Arc 5"/>
            <p:cNvSpPr/>
            <p:nvPr userDrawn="1"/>
          </p:nvSpPr>
          <p:spPr bwMode="auto">
            <a:xfrm>
              <a:off x="-685800" y="4572000"/>
              <a:ext cx="7239000" cy="6093618"/>
            </a:xfrm>
            <a:prstGeom prst="arc">
              <a:avLst>
                <a:gd name="adj1" fmla="val 12634660"/>
                <a:gd name="adj2" fmla="val 20908411"/>
              </a:avLst>
            </a:prstGeom>
            <a:noFill/>
            <a:ln w="31750" cap="flat" cmpd="sng" algn="ctr">
              <a:solidFill>
                <a:srgbClr val="FFC52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7" name="Arc 6"/>
            <p:cNvSpPr/>
            <p:nvPr userDrawn="1"/>
          </p:nvSpPr>
          <p:spPr bwMode="auto">
            <a:xfrm>
              <a:off x="-1219200" y="5257800"/>
              <a:ext cx="7239000" cy="6169818"/>
            </a:xfrm>
            <a:prstGeom prst="arc">
              <a:avLst>
                <a:gd name="adj1" fmla="val 13393982"/>
                <a:gd name="adj2" fmla="val 20130995"/>
              </a:avLst>
            </a:prstGeom>
            <a:noFill/>
            <a:ln w="31750" cap="flat" cmpd="sng" algn="ctr">
              <a:solidFill>
                <a:srgbClr val="4F268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8" name="Arc 7"/>
            <p:cNvSpPr/>
            <p:nvPr userDrawn="1"/>
          </p:nvSpPr>
          <p:spPr bwMode="auto">
            <a:xfrm>
              <a:off x="609600" y="5105400"/>
              <a:ext cx="7162800" cy="6169818"/>
            </a:xfrm>
            <a:prstGeom prst="arc">
              <a:avLst>
                <a:gd name="adj1" fmla="val 12090475"/>
                <a:gd name="adj2" fmla="val 20283228"/>
              </a:avLst>
            </a:prstGeom>
            <a:noFill/>
            <a:ln w="31750" cap="flat" cmpd="sng" algn="ctr">
              <a:solidFill>
                <a:srgbClr val="5D97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-Line Title and 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57438" y="684213"/>
            <a:ext cx="6783387" cy="1068387"/>
          </a:xfrm>
        </p:spPr>
        <p:txBody>
          <a:bodyPr lIns="182880" tIns="91440" rIns="182880" bIns="91440"/>
          <a:lstStyle>
            <a:lvl1pPr marL="0">
              <a:lnSpc>
                <a:spcPts val="3300"/>
              </a:lnSpc>
              <a:defRPr baseline="0"/>
            </a:lvl1pPr>
          </a:lstStyle>
          <a:p>
            <a:r>
              <a:rPr lang="en-US" dirty="0" smtClean="0"/>
              <a:t>Click to edit Master title style. This one can wrap to two lines. Filler copy added.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86200" cy="4525963"/>
          </a:xfrm>
        </p:spPr>
        <p:txBody>
          <a:bodyPr/>
          <a:lstStyle>
            <a:lvl1pPr>
              <a:defRPr sz="2400"/>
            </a:lvl1pPr>
            <a:lvl2pPr marL="685800" indent="-347472">
              <a:buFont typeface="Arial" pitchFamily="34" charset="0"/>
              <a:buChar char="–"/>
              <a:defRPr sz="2000"/>
            </a:lvl2pPr>
            <a:lvl3pPr marL="1078992" indent="-402336">
              <a:buFont typeface="Wingdings" pitchFamily="2" charset="2"/>
              <a:buChar char="§"/>
              <a:defRPr sz="1600"/>
            </a:lvl3pPr>
            <a:lvl4pPr marL="1031875" indent="-228600">
              <a:tabLst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8862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457200" cy="304800"/>
          </a:xfrm>
        </p:spPr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553200"/>
            <a:ext cx="1447800" cy="304800"/>
          </a:xfrm>
        </p:spPr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Title Plus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3886200" cy="4068763"/>
          </a:xfrm>
        </p:spPr>
        <p:txBody>
          <a:bodyPr/>
          <a:lstStyle>
            <a:lvl1pPr>
              <a:defRPr sz="2400"/>
            </a:lvl1pPr>
            <a:lvl2pPr marL="685800" indent="-347472">
              <a:buFont typeface="Arial" pitchFamily="34" charset="0"/>
              <a:buChar char="–"/>
              <a:defRPr sz="2000"/>
            </a:lvl2pPr>
            <a:lvl3pPr marL="1078992" indent="-402336">
              <a:buFont typeface="Wingdings" pitchFamily="2" charset="2"/>
              <a:buChar char="§"/>
              <a:defRPr sz="1600"/>
            </a:lvl3pPr>
            <a:lvl4pPr marL="1031875" indent="-228600">
              <a:tabLst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57400"/>
            <a:ext cx="3886200" cy="4068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57438" y="684213"/>
            <a:ext cx="6783387" cy="1068387"/>
          </a:xfrm>
        </p:spPr>
        <p:txBody>
          <a:bodyPr lIns="182880" tIns="91440" rIns="182880" bIns="91440"/>
          <a:lstStyle>
            <a:lvl1pPr marL="0">
              <a:lnSpc>
                <a:spcPts val="3300"/>
              </a:lnSpc>
              <a:defRPr baseline="0"/>
            </a:lvl1pPr>
          </a:lstStyle>
          <a:p>
            <a:r>
              <a:rPr lang="en-US" dirty="0" smtClean="0"/>
              <a:t>Click to edit Master title style. This one can wrap to two lines. Filler copy added.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357438" y="684213"/>
            <a:ext cx="6783387" cy="1068387"/>
          </a:xfrm>
        </p:spPr>
        <p:txBody>
          <a:bodyPr lIns="182880" tIns="91440" rIns="182880" bIns="91440"/>
          <a:lstStyle>
            <a:lvl1pPr marL="0">
              <a:lnSpc>
                <a:spcPts val="3300"/>
              </a:lnSpc>
              <a:defRPr baseline="0"/>
            </a:lvl1pPr>
          </a:lstStyle>
          <a:p>
            <a:r>
              <a:rPr lang="en-US" dirty="0" smtClean="0"/>
              <a:t>Click to edit Master title style. This one can wrap to two lines. Filler copy added.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Ar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-1981200" y="3811191"/>
            <a:ext cx="9753600" cy="7616427"/>
            <a:chOff x="-1981200" y="3811191"/>
            <a:chExt cx="9753600" cy="7616427"/>
          </a:xfrm>
        </p:grpSpPr>
        <p:sp>
          <p:nvSpPr>
            <p:cNvPr id="5" name="Arc 4"/>
            <p:cNvSpPr/>
            <p:nvPr userDrawn="1"/>
          </p:nvSpPr>
          <p:spPr bwMode="auto">
            <a:xfrm>
              <a:off x="-1981200" y="3811191"/>
              <a:ext cx="7391400" cy="6093618"/>
            </a:xfrm>
            <a:prstGeom prst="arc">
              <a:avLst>
                <a:gd name="adj1" fmla="val 14207111"/>
                <a:gd name="adj2" fmla="val 0"/>
              </a:avLst>
            </a:prstGeom>
            <a:noFill/>
            <a:ln w="31750" cap="flat" cmpd="sng" algn="ctr">
              <a:solidFill>
                <a:srgbClr val="BF31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6" name="Arc 5"/>
            <p:cNvSpPr/>
            <p:nvPr userDrawn="1"/>
          </p:nvSpPr>
          <p:spPr bwMode="auto">
            <a:xfrm>
              <a:off x="-685800" y="4572000"/>
              <a:ext cx="7239000" cy="6093618"/>
            </a:xfrm>
            <a:prstGeom prst="arc">
              <a:avLst>
                <a:gd name="adj1" fmla="val 12634660"/>
                <a:gd name="adj2" fmla="val 20908411"/>
              </a:avLst>
            </a:prstGeom>
            <a:noFill/>
            <a:ln w="31750" cap="flat" cmpd="sng" algn="ctr">
              <a:solidFill>
                <a:srgbClr val="FFC52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7" name="Arc 6"/>
            <p:cNvSpPr/>
            <p:nvPr userDrawn="1"/>
          </p:nvSpPr>
          <p:spPr bwMode="auto">
            <a:xfrm>
              <a:off x="-1219200" y="5257800"/>
              <a:ext cx="7239000" cy="6169818"/>
            </a:xfrm>
            <a:prstGeom prst="arc">
              <a:avLst>
                <a:gd name="adj1" fmla="val 13393982"/>
                <a:gd name="adj2" fmla="val 20130995"/>
              </a:avLst>
            </a:prstGeom>
            <a:noFill/>
            <a:ln w="31750" cap="flat" cmpd="sng" algn="ctr">
              <a:solidFill>
                <a:srgbClr val="4F268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8" name="Arc 7"/>
            <p:cNvSpPr/>
            <p:nvPr userDrawn="1"/>
          </p:nvSpPr>
          <p:spPr bwMode="auto">
            <a:xfrm>
              <a:off x="609600" y="5105400"/>
              <a:ext cx="7162800" cy="6169818"/>
            </a:xfrm>
            <a:prstGeom prst="arc">
              <a:avLst>
                <a:gd name="adj1" fmla="val 12090475"/>
                <a:gd name="adj2" fmla="val 20283228"/>
              </a:avLst>
            </a:prstGeom>
            <a:noFill/>
            <a:ln w="31750" cap="flat" cmpd="sng" algn="ctr">
              <a:solidFill>
                <a:srgbClr val="5D97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57438" y="684213"/>
            <a:ext cx="6783387" cy="530225"/>
          </a:xfrm>
          <a:prstGeom prst="rect">
            <a:avLst/>
          </a:prstGeom>
          <a:solidFill>
            <a:srgbClr val="BF311A"/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8008" name="Rectangle 8"/>
          <p:cNvSpPr>
            <a:spLocks noChangeArrowheads="1"/>
          </p:cNvSpPr>
          <p:nvPr/>
        </p:nvSpPr>
        <p:spPr bwMode="auto">
          <a:xfrm>
            <a:off x="39688" y="0"/>
            <a:ext cx="1311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 dirty="0">
                <a:solidFill>
                  <a:schemeClr val="bg1"/>
                </a:solidFill>
              </a:rPr>
              <a:t>RTI International</a:t>
            </a:r>
            <a:endParaRPr lang="en-US" sz="2400" dirty="0"/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rgbClr val="BF311A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8010" name="Rectangle 10"/>
          <p:cNvSpPr>
            <a:spLocks noChangeArrowheads="1"/>
          </p:cNvSpPr>
          <p:nvPr/>
        </p:nvSpPr>
        <p:spPr bwMode="auto">
          <a:xfrm>
            <a:off x="7239000" y="0"/>
            <a:ext cx="1828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sz="1000" i="1" dirty="0">
              <a:solidFill>
                <a:srgbClr val="BF301A"/>
              </a:solidFill>
            </a:endParaRPr>
          </a:p>
        </p:txBody>
      </p:sp>
      <p:pic>
        <p:nvPicPr>
          <p:cNvPr id="1032" name="Picture 11" descr="RTI_653_1in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8153400" y="6324600"/>
            <a:ext cx="649288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57200" y="6553200"/>
            <a:ext cx="1447800" cy="304800"/>
          </a:xfrm>
          <a:prstGeom prst="rect">
            <a:avLst/>
          </a:prstGeom>
          <a:solidFill>
            <a:srgbClr val="BF311A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0" y="6553199"/>
            <a:ext cx="457200" cy="30480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77" r:id="rId9"/>
    <p:sldLayoutId id="2147483966" r:id="rId10"/>
  </p:sldLayoutIdLst>
  <p:hf sldNum="0" hdr="0" ftr="0" dt="0"/>
  <p:txStyles>
    <p:titleStyle>
      <a:lvl1pPr marL="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082675" indent="-39846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3F82"/>
        </a:buClr>
        <a:buSzPct val="80000"/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3F82"/>
        </a:buClr>
        <a:buSzPct val="80000"/>
        <a:buFont typeface="Wingdings" pitchFamily="2" charset="2"/>
        <a:buChar char="§"/>
        <a:defRPr sz="12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3F82"/>
        </a:buClr>
        <a:buSzPct val="80000"/>
        <a:buFont typeface="Wingdings" pitchFamily="1" charset="2"/>
        <a:buChar char="§"/>
        <a:defRPr sz="12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3F82"/>
        </a:buClr>
        <a:buSzPct val="80000"/>
        <a:buFont typeface="Wingdings" pitchFamily="1" charset="2"/>
        <a:buChar char="§"/>
        <a:defRPr sz="12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3F82"/>
        </a:buClr>
        <a:buSzPct val="80000"/>
        <a:buFont typeface="Wingdings" pitchFamily="1" charset="2"/>
        <a:buChar char="§"/>
        <a:defRPr sz="12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3F82"/>
        </a:buClr>
        <a:buSzPct val="80000"/>
        <a:buFont typeface="Wingdings" pitchFamily="1" charset="2"/>
        <a:buChar char="§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57438" y="684213"/>
            <a:ext cx="6783387" cy="530225"/>
          </a:xfrm>
          <a:prstGeom prst="rect">
            <a:avLst/>
          </a:prstGeom>
          <a:solidFill>
            <a:srgbClr val="BF311A"/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8008" name="Rectangle 8"/>
          <p:cNvSpPr>
            <a:spLocks noChangeArrowheads="1"/>
          </p:cNvSpPr>
          <p:nvPr/>
        </p:nvSpPr>
        <p:spPr bwMode="auto">
          <a:xfrm>
            <a:off x="39688" y="0"/>
            <a:ext cx="1311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 dirty="0">
                <a:solidFill>
                  <a:schemeClr val="bg1"/>
                </a:solidFill>
              </a:rPr>
              <a:t>RTI International</a:t>
            </a:r>
            <a:endParaRPr lang="en-US" sz="2400" dirty="0"/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0" y="304800"/>
            <a:ext cx="9144000" cy="76200"/>
          </a:xfrm>
          <a:prstGeom prst="rect">
            <a:avLst/>
          </a:prstGeom>
          <a:solidFill>
            <a:srgbClr val="BF311A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8010" name="Rectangle 10"/>
          <p:cNvSpPr>
            <a:spLocks noChangeArrowheads="1"/>
          </p:cNvSpPr>
          <p:nvPr/>
        </p:nvSpPr>
        <p:spPr bwMode="auto">
          <a:xfrm>
            <a:off x="7239000" y="0"/>
            <a:ext cx="1828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sz="1000" i="1" dirty="0">
              <a:solidFill>
                <a:srgbClr val="BF301A"/>
              </a:solidFill>
            </a:endParaRPr>
          </a:p>
        </p:txBody>
      </p:sp>
      <p:pic>
        <p:nvPicPr>
          <p:cNvPr id="1032" name="Picture 11" descr="RTI_653_1in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8153400" y="6324600"/>
            <a:ext cx="649288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57200" y="6553200"/>
            <a:ext cx="1447800" cy="304800"/>
          </a:xfrm>
          <a:prstGeom prst="rect">
            <a:avLst/>
          </a:prstGeom>
          <a:solidFill>
            <a:srgbClr val="BF311A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0" y="6553199"/>
            <a:ext cx="457200" cy="30480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</p:sldLayoutIdLst>
  <p:hf sldNum="0" hdr="0" ftr="0" dt="0"/>
  <p:txStyles>
    <p:titleStyle>
      <a:lvl1pPr marL="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082675" indent="-39846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3F82"/>
        </a:buClr>
        <a:buSzPct val="80000"/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3F82"/>
        </a:buClr>
        <a:buSzPct val="80000"/>
        <a:buFont typeface="Wingdings" pitchFamily="2" charset="2"/>
        <a:buChar char="§"/>
        <a:defRPr sz="12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3F82"/>
        </a:buClr>
        <a:buSzPct val="80000"/>
        <a:buFont typeface="Wingdings" pitchFamily="1" charset="2"/>
        <a:buChar char="§"/>
        <a:defRPr sz="12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3F82"/>
        </a:buClr>
        <a:buSzPct val="80000"/>
        <a:buFont typeface="Wingdings" pitchFamily="1" charset="2"/>
        <a:buChar char="§"/>
        <a:defRPr sz="12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3F82"/>
        </a:buClr>
        <a:buSzPct val="80000"/>
        <a:buFont typeface="Wingdings" pitchFamily="1" charset="2"/>
        <a:buChar char="§"/>
        <a:defRPr sz="12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3F82"/>
        </a:buClr>
        <a:buSzPct val="80000"/>
        <a:buFont typeface="Wingdings" pitchFamily="1" charset="2"/>
        <a:buChar char="§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1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12.jpeg"/><Relationship Id="rId18" Type="http://schemas.openxmlformats.org/officeDocument/2006/relationships/image" Target="../media/image16.jpeg"/><Relationship Id="rId3" Type="http://schemas.openxmlformats.org/officeDocument/2006/relationships/image" Target="../media/image3.jpeg"/><Relationship Id="rId21" Type="http://schemas.openxmlformats.org/officeDocument/2006/relationships/image" Target="../media/image18.png"/><Relationship Id="rId7" Type="http://schemas.openxmlformats.org/officeDocument/2006/relationships/image" Target="../media/image7.wmf"/><Relationship Id="rId12" Type="http://schemas.openxmlformats.org/officeDocument/2006/relationships/image" Target="../media/image11.png"/><Relationship Id="rId17" Type="http://schemas.openxmlformats.org/officeDocument/2006/relationships/hyperlink" Target="http://images.google.com/imgres?imgurl=http://imghost.indiamart.com/data/Y/1/MY-519518/soft_250x250.jpg&amp;imgrefurl=http://www.suturessupply.com/surgical-products.html&amp;usg=__MNsJovpyC5kxc9dVh6YP6FOFPAc=&amp;h=250&amp;w=250&amp;sz=8&amp;hl=en&amp;start=17&amp;um=1&amp;tbnid=kFcE3WQ8oFdR4M:&amp;tbnh=111&amp;tbnw=111&amp;prev=/images?q=tissue+biopsy+collection&amp;hl=en&amp;sa=X&amp;um=1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0.jpeg"/><Relationship Id="rId24" Type="http://schemas.openxmlformats.org/officeDocument/2006/relationships/image" Target="../media/image20.jpeg"/><Relationship Id="rId5" Type="http://schemas.openxmlformats.org/officeDocument/2006/relationships/image" Target="../media/image5.tiff"/><Relationship Id="rId15" Type="http://schemas.openxmlformats.org/officeDocument/2006/relationships/image" Target="../media/image14.png"/><Relationship Id="rId23" Type="http://schemas.openxmlformats.org/officeDocument/2006/relationships/image" Target="../media/image19.jpeg"/><Relationship Id="rId10" Type="http://schemas.openxmlformats.org/officeDocument/2006/relationships/hyperlink" Target="http://images.google.com/imgres?imgurl=http://www.3drose.com/images/photo/ct-736.jpg&amp;imgrefurl=http://www.3drose.com/Ceramic-Tile/White-New-Zealand-Rabbit-ct736.html&amp;h=400&amp;w=400&amp;sz=122&amp;tbnid=Jg2hGjsc0H8J:&amp;tbnh=120&amp;tbnw=120&amp;hl=en&amp;start=27&amp;prev=/images?q=new+zealand+white+rabbit&amp;start=20&amp;svnum=10&amp;hl=en&amp;lr=&amp;sa=N" TargetMode="External"/><Relationship Id="rId19" Type="http://schemas.openxmlformats.org/officeDocument/2006/relationships/hyperlink" Target="http://images.google.com/imgres?imgurl=http://www.technologyreview.com/files/17635/saliva_collection_x220.jpg&amp;imgrefurl=http://www.technologyreview.com/Biotech/20900/&amp;usg=__FTlqBBnACyJk5VP8r0yao_M2hQk=&amp;h=330&amp;w=220&amp;sz=13&amp;hl=en&amp;start=2&amp;um=1&amp;tbnid=JTxUDKa9URKHnM:&amp;tbnh=119&amp;tbnw=79&amp;prev=/images?q=saliva+collection&amp;hl=en&amp;um=1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9.emf"/><Relationship Id="rId14" Type="http://schemas.openxmlformats.org/officeDocument/2006/relationships/image" Target="../media/image13.jpeg"/><Relationship Id="rId22" Type="http://schemas.openxmlformats.org/officeDocument/2006/relationships/hyperlink" Target="http://images.google.com/imgres?imgurl=http://www.cliawaved.com/web/items/photos/CUP1000_Urine_Collection_Cuplg.jpg&amp;imgrefurl=http://www.cliawaved.com/cf.inventory.htm?action=showinvone&amp;invid=133&amp;head=Urine%20Collection%20Cup%20with%20Temperature%20Strip%20(1%20Cup&amp;key=Urine%20Collection%20Cup%20with%20Temperature%20Strip%20(1%20Cup&amp;desc=Urine%20Collection%20Specimen%20Cup,%2090mL%20sterile%20urine%20specimen%20cup%20with%20temperature%20strip.%20Includes%20screw%20top%20lid.&amp;usg=__6tTg91vV4e4gzOyx8kW3u59qq8U=&amp;h=348&amp;w=296&amp;sz=55&amp;hl=en&amp;start=4&amp;um=1&amp;tbnid=lqQVzx1EFVmKdM:&amp;tbnh=120&amp;tbnw=102&amp;prev=/images?q=urine+collection&amp;hl=en&amp;sa=N&amp;um=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chenomx.com/software/software.ph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905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NMR Data Pre-processing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UAB Metabolomics Training Course</a:t>
            </a:r>
            <a:br>
              <a:rPr lang="en-US" b="0" dirty="0" smtClean="0"/>
            </a:br>
            <a:r>
              <a:rPr lang="en-US" b="0" dirty="0" smtClean="0"/>
              <a:t>June 02-05, 2014</a:t>
            </a:r>
            <a:endParaRPr lang="en-US" b="0" i="1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4648200"/>
            <a:ext cx="8534400" cy="137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5F5F5F"/>
                </a:solidFill>
              </a:rPr>
              <a:t>Susan Sumner, Wimal Pathmasiri, Rodney Snyder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5F5F5F"/>
                </a:solidFill>
              </a:rPr>
              <a:t>NIH Eastern Regional Comprehensive Metabolomics Resource Core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5F5F5F"/>
                </a:solidFill>
              </a:rPr>
              <a:t>(RTI RCMRC) </a:t>
            </a:r>
          </a:p>
        </p:txBody>
      </p:sp>
    </p:spTree>
    <p:extLst>
      <p:ext uri="{BB962C8B-B14F-4D97-AF65-F5344CB8AC3E}">
        <p14:creationId xmlns:p14="http://schemas.microsoft.com/office/powerpoint/2010/main" val="327346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85" y="2209800"/>
            <a:ext cx="8775886" cy="197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4953000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Vu, T. N. et al., </a:t>
            </a:r>
            <a:r>
              <a:rPr lang="en-US" i="1" dirty="0" smtClean="0"/>
              <a:t>BMC </a:t>
            </a:r>
            <a:r>
              <a:rPr lang="en-US" i="1" dirty="0"/>
              <a:t>Bioinformatics</a:t>
            </a:r>
            <a:r>
              <a:rPr lang="en-US" dirty="0"/>
              <a:t> 2011</a:t>
            </a:r>
            <a:r>
              <a:rPr lang="en-US" dirty="0" smtClean="0"/>
              <a:t>, </a:t>
            </a:r>
            <a:r>
              <a:rPr lang="en-US" b="1" dirty="0" smtClean="0"/>
              <a:t>12</a:t>
            </a:r>
            <a:r>
              <a:rPr lang="en-US" dirty="0" smtClean="0"/>
              <a:t>:405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4143" y="1070162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9900FF"/>
                </a:solidFill>
              </a:rPr>
              <a:t>speaq</a:t>
            </a:r>
            <a:endParaRPr lang="en-US" sz="2400" dirty="0">
              <a:solidFill>
                <a:srgbClr val="9900FF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28600" y="609600"/>
            <a:ext cx="1415143" cy="4605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696530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638800" y="381000"/>
            <a:ext cx="3505200" cy="65689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9pPr>
          </a:lstStyle>
          <a:p>
            <a:r>
              <a:rPr lang="en-US" kern="0" dirty="0" smtClean="0"/>
              <a:t>NMR Binning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04800" y="1096863"/>
            <a:ext cx="8712200" cy="40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21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082675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1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1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1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1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200" kern="0" dirty="0" smtClean="0"/>
              <a:t>A form of quantification that consists of segmenting a spectrum into small areas (bins/buckets) and attaining an integral value for that segment</a:t>
            </a:r>
          </a:p>
          <a:p>
            <a:pPr marL="0" indent="0">
              <a:buFont typeface="Wingdings" pitchFamily="2" charset="2"/>
              <a:buNone/>
            </a:pPr>
            <a:endParaRPr lang="en-US" sz="2200" kern="0" dirty="0" smtClean="0"/>
          </a:p>
          <a:p>
            <a:r>
              <a:rPr lang="en-US" sz="2200" kern="0" dirty="0" smtClean="0"/>
              <a:t>Binning attempts to minimize effects from variations in peak positions caused by pH, ionic strength, and other factors. </a:t>
            </a:r>
          </a:p>
          <a:p>
            <a:endParaRPr lang="en-US" sz="2200" kern="0" dirty="0" smtClean="0"/>
          </a:p>
          <a:p>
            <a:r>
              <a:rPr lang="en-US" sz="2200" kern="0" dirty="0" smtClean="0"/>
              <a:t>Two main types of binning</a:t>
            </a:r>
          </a:p>
          <a:p>
            <a:pPr lvl="1"/>
            <a:r>
              <a:rPr lang="en-US" sz="2200" kern="0" dirty="0" smtClean="0"/>
              <a:t>Fixed binning</a:t>
            </a:r>
          </a:p>
          <a:p>
            <a:pPr lvl="1"/>
            <a:r>
              <a:rPr lang="en-US" sz="2200" kern="0" dirty="0" smtClean="0"/>
              <a:t>Flexible binning</a:t>
            </a:r>
          </a:p>
          <a:p>
            <a:endParaRPr lang="en-US" kern="0" dirty="0" smtClean="0"/>
          </a:p>
          <a:p>
            <a:endParaRPr lang="en-US" kern="0" dirty="0" smtClean="0"/>
          </a:p>
          <a:p>
            <a:endParaRPr lang="en-US" kern="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79888"/>
            <a:ext cx="7234237" cy="26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113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638800" y="381000"/>
            <a:ext cx="3505200" cy="65689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9pPr>
          </a:lstStyle>
          <a:p>
            <a:r>
              <a:rPr lang="en-US" kern="0" dirty="0" smtClean="0"/>
              <a:t>NMR Binning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259517" y="904875"/>
            <a:ext cx="686985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21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082675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1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1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1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1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en-US" sz="1700" kern="0" dirty="0" smtClean="0"/>
          </a:p>
          <a:p>
            <a:r>
              <a:rPr lang="en-US" sz="1700" kern="0" dirty="0" smtClean="0"/>
              <a:t>The entire NMR spectrum is split into evenly spaced integral regions with a spectral window of typically 0.04 ppm.  </a:t>
            </a:r>
          </a:p>
          <a:p>
            <a:endParaRPr lang="en-US" sz="1700" kern="0" dirty="0" smtClean="0"/>
          </a:p>
          <a:p>
            <a:r>
              <a:rPr lang="en-US" sz="1700" kern="0" dirty="0" smtClean="0"/>
              <a:t>The major drawback of fixed binning is the </a:t>
            </a:r>
            <a:r>
              <a:rPr lang="en-US" sz="1700" u="sng" kern="0" dirty="0" smtClean="0"/>
              <a:t>non-flexibilit</a:t>
            </a:r>
            <a:r>
              <a:rPr lang="en-US" sz="1700" kern="0" dirty="0" smtClean="0"/>
              <a:t>y of the boundaries.</a:t>
            </a:r>
          </a:p>
          <a:p>
            <a:endParaRPr lang="en-US" sz="1700" kern="0" dirty="0" smtClean="0"/>
          </a:p>
          <a:p>
            <a:r>
              <a:rPr lang="en-US" sz="1700" kern="0" dirty="0" smtClean="0"/>
              <a:t>If a peak crosses the border between two bins it can significantly influence your data analysis</a:t>
            </a:r>
          </a:p>
          <a:p>
            <a:endParaRPr lang="en-US" sz="1700" kern="0" dirty="0" smtClean="0"/>
          </a:p>
          <a:p>
            <a:endParaRPr lang="en-US" sz="1700" kern="0" dirty="0" smtClean="0"/>
          </a:p>
          <a:p>
            <a:endParaRPr lang="en-US" sz="1700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28575" y="1371600"/>
            <a:ext cx="2209800" cy="1754326"/>
          </a:xfrm>
          <a:prstGeom prst="rect">
            <a:avLst/>
          </a:prstGeom>
          <a:solidFill>
            <a:schemeClr val="accent4">
              <a:lumMod val="40000"/>
              <a:lumOff val="60000"/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Peak shift can cause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the same peak across multiple samples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 smtClean="0"/>
              <a:t> to fall into different bins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96148"/>
            <a:ext cx="1981200" cy="137268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52400" y="3625192"/>
            <a:ext cx="8778497" cy="3232808"/>
            <a:chOff x="386105" y="380999"/>
            <a:chExt cx="8778497" cy="3232808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381000"/>
              <a:ext cx="6802402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2341598" y="380999"/>
              <a:ext cx="6823004" cy="3232808"/>
              <a:chOff x="2341598" y="380999"/>
              <a:chExt cx="6823004" cy="3232808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2341598" y="2895600"/>
                <a:ext cx="6823004" cy="718207"/>
                <a:chOff x="1295400" y="3853793"/>
                <a:chExt cx="6823004" cy="718207"/>
              </a:xfrm>
            </p:grpSpPr>
            <p:sp>
              <p:nvSpPr>
                <p:cNvPr id="19" name="Rectangle 18"/>
                <p:cNvSpPr/>
                <p:nvPr/>
              </p:nvSpPr>
              <p:spPr bwMode="auto">
                <a:xfrm>
                  <a:off x="1316002" y="3853793"/>
                  <a:ext cx="6802402" cy="642007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ヒラギノ角ゴ Pro W3" pitchFamily="1" charset="-128"/>
                  </a:endParaRPr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 bwMode="auto">
                <a:xfrm>
                  <a:off x="1295400" y="4114800"/>
                  <a:ext cx="6726202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1" name="TextBox 20"/>
                <p:cNvSpPr txBox="1"/>
                <p:nvPr/>
              </p:nvSpPr>
              <p:spPr>
                <a:xfrm>
                  <a:off x="6726202" y="4191000"/>
                  <a:ext cx="706402" cy="381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2.50</a:t>
                  </a:r>
                  <a:endParaRPr lang="en-US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507002" y="4191000"/>
                  <a:ext cx="706402" cy="381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2.52</a:t>
                  </a:r>
                  <a:endParaRPr lang="en-US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4191000" y="4191000"/>
                  <a:ext cx="706402" cy="381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2.54</a:t>
                  </a:r>
                  <a:endParaRPr lang="en-US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2763802" y="4191000"/>
                  <a:ext cx="706402" cy="381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2.56</a:t>
                  </a:r>
                  <a:endParaRPr lang="en-US" dirty="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1524000" y="4191000"/>
                  <a:ext cx="706402" cy="381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2.58</a:t>
                  </a:r>
                  <a:endParaRPr lang="en-US" dirty="0"/>
                </a:p>
              </p:txBody>
            </p:sp>
            <p:cxnSp>
              <p:nvCxnSpPr>
                <p:cNvPr id="26" name="Straight Connector 25"/>
                <p:cNvCxnSpPr/>
                <p:nvPr/>
              </p:nvCxnSpPr>
              <p:spPr bwMode="auto">
                <a:xfrm>
                  <a:off x="1849402" y="3962400"/>
                  <a:ext cx="0" cy="3048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" name="Straight Connector 26"/>
                <p:cNvCxnSpPr/>
                <p:nvPr/>
              </p:nvCxnSpPr>
              <p:spPr bwMode="auto">
                <a:xfrm>
                  <a:off x="3144802" y="3929993"/>
                  <a:ext cx="0" cy="3048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4516402" y="3962400"/>
                  <a:ext cx="0" cy="3048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" name="Straight Connector 28"/>
                <p:cNvCxnSpPr/>
                <p:nvPr/>
              </p:nvCxnSpPr>
              <p:spPr bwMode="auto">
                <a:xfrm>
                  <a:off x="5811802" y="3962400"/>
                  <a:ext cx="0" cy="3048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" name="Straight Connector 29"/>
                <p:cNvCxnSpPr/>
                <p:nvPr/>
              </p:nvCxnSpPr>
              <p:spPr bwMode="auto">
                <a:xfrm>
                  <a:off x="7031002" y="3976511"/>
                  <a:ext cx="0" cy="3048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6" name="Straight Connector 15"/>
              <p:cNvCxnSpPr/>
              <p:nvPr/>
            </p:nvCxnSpPr>
            <p:spPr bwMode="auto">
              <a:xfrm>
                <a:off x="8077200" y="381000"/>
                <a:ext cx="0" cy="27573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5562600" y="380999"/>
                <a:ext cx="0" cy="27573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>
                <a:off x="2895600" y="381000"/>
                <a:ext cx="0" cy="27573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3" name="TextBox 12"/>
            <p:cNvSpPr txBox="1"/>
            <p:nvPr/>
          </p:nvSpPr>
          <p:spPr>
            <a:xfrm>
              <a:off x="7001089" y="381000"/>
              <a:ext cx="2142911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Signals for citrate are split into multiple bins</a:t>
              </a:r>
              <a:endParaRPr lang="en-US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6105" y="2768979"/>
              <a:ext cx="17526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Fixed Binning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28981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638800" y="381000"/>
            <a:ext cx="3505200" cy="65689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9pPr>
          </a:lstStyle>
          <a:p>
            <a:r>
              <a:rPr lang="en-US" kern="0" dirty="0" smtClean="0"/>
              <a:t>NMR Binning</a:t>
            </a:r>
          </a:p>
        </p:txBody>
      </p:sp>
      <p:sp>
        <p:nvSpPr>
          <p:cNvPr id="52" name="Rectangle 4"/>
          <p:cNvSpPr txBox="1">
            <a:spLocks noChangeArrowheads="1"/>
          </p:cNvSpPr>
          <p:nvPr/>
        </p:nvSpPr>
        <p:spPr bwMode="auto">
          <a:xfrm>
            <a:off x="685800" y="1018846"/>
            <a:ext cx="8305800" cy="1800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21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082675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1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1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1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1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200" kern="0" dirty="0" smtClean="0"/>
              <a:t>This technique uses an algorithm to accurately determine binning windows based on the sample </a:t>
            </a:r>
          </a:p>
          <a:p>
            <a:endParaRPr lang="en-US" sz="2200" kern="0" dirty="0" smtClean="0"/>
          </a:p>
          <a:p>
            <a:r>
              <a:rPr lang="en-US" sz="2200" kern="0" dirty="0" smtClean="0"/>
              <a:t>By varying the width of your binning window you can ensure a more complete capture of a peak</a:t>
            </a:r>
          </a:p>
          <a:p>
            <a:endParaRPr lang="en-US" sz="2200" kern="0" dirty="0" smtClean="0"/>
          </a:p>
          <a:p>
            <a:endParaRPr lang="en-US" sz="2200" kern="0" dirty="0" smtClean="0"/>
          </a:p>
          <a:p>
            <a:endParaRPr lang="en-US" sz="2200" kern="0" dirty="0"/>
          </a:p>
        </p:txBody>
      </p:sp>
      <p:grpSp>
        <p:nvGrpSpPr>
          <p:cNvPr id="3" name="Group 2"/>
          <p:cNvGrpSpPr/>
          <p:nvPr/>
        </p:nvGrpSpPr>
        <p:grpSpPr>
          <a:xfrm>
            <a:off x="1819489" y="2986894"/>
            <a:ext cx="5648111" cy="3871106"/>
            <a:chOff x="1524000" y="2971799"/>
            <a:chExt cx="5648111" cy="3871106"/>
          </a:xfrm>
        </p:grpSpPr>
        <p:pic>
          <p:nvPicPr>
            <p:cNvPr id="5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3048000"/>
              <a:ext cx="5648111" cy="3448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1524000" y="6565906"/>
              <a:ext cx="1981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Anderson et al. 2010</a:t>
              </a:r>
              <a:endParaRPr lang="en-US" sz="1200" dirty="0"/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1524000" y="2971799"/>
              <a:ext cx="5648111" cy="180057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047875" y="3464867"/>
              <a:ext cx="2133600" cy="1200329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9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Bin is correctly determined.  Peak is more properly captured </a:t>
              </a:r>
              <a:endParaRPr lang="en-US" b="1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821489" y="3486150"/>
              <a:ext cx="2142911" cy="1200329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8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Peaks are split into multiple bins regardless of peak location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029200" y="3048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 smtClean="0"/>
                <a:t>Fixed Binning</a:t>
              </a:r>
              <a:endParaRPr lang="en-US" b="1" u="sng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066925" y="3028950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 smtClean="0"/>
                <a:t>Flexible Binning</a:t>
              </a:r>
              <a:endParaRPr lang="en-US" b="1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2767568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638800" y="381000"/>
            <a:ext cx="3505200" cy="65689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9pPr>
          </a:lstStyle>
          <a:p>
            <a:r>
              <a:rPr lang="en-US" kern="0" dirty="0" smtClean="0"/>
              <a:t>NMR Binning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98" y="3733800"/>
            <a:ext cx="680240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2" y="2819400"/>
            <a:ext cx="2199587" cy="1524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001089" y="3733800"/>
            <a:ext cx="2142911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Signals for citrate are properly captured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09905" y="5293967"/>
            <a:ext cx="17526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Smart Binning</a:t>
            </a:r>
            <a:endParaRPr lang="en-US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309905" y="380999"/>
            <a:ext cx="8854697" cy="3232808"/>
            <a:chOff x="309905" y="380999"/>
            <a:chExt cx="8854697" cy="3232808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381000"/>
              <a:ext cx="6802402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 21"/>
            <p:cNvGrpSpPr/>
            <p:nvPr/>
          </p:nvGrpSpPr>
          <p:grpSpPr>
            <a:xfrm>
              <a:off x="2341598" y="380999"/>
              <a:ext cx="6823004" cy="3232808"/>
              <a:chOff x="2341598" y="380999"/>
              <a:chExt cx="6823004" cy="3232808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2341598" y="2895600"/>
                <a:ext cx="6823004" cy="718207"/>
                <a:chOff x="1295400" y="3853793"/>
                <a:chExt cx="6823004" cy="718207"/>
              </a:xfrm>
            </p:grpSpPr>
            <p:sp>
              <p:nvSpPr>
                <p:cNvPr id="29" name="Rectangle 28"/>
                <p:cNvSpPr/>
                <p:nvPr/>
              </p:nvSpPr>
              <p:spPr bwMode="auto">
                <a:xfrm>
                  <a:off x="1316002" y="3853793"/>
                  <a:ext cx="6802402" cy="642007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ヒラギノ角ゴ Pro W3" pitchFamily="1" charset="-128"/>
                  </a:endParaRPr>
                </a:p>
              </p:txBody>
            </p:sp>
            <p:cxnSp>
              <p:nvCxnSpPr>
                <p:cNvPr id="30" name="Straight Connector 29"/>
                <p:cNvCxnSpPr/>
                <p:nvPr/>
              </p:nvCxnSpPr>
              <p:spPr bwMode="auto">
                <a:xfrm>
                  <a:off x="1295400" y="4114800"/>
                  <a:ext cx="6726202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1" name="TextBox 30"/>
                <p:cNvSpPr txBox="1"/>
                <p:nvPr/>
              </p:nvSpPr>
              <p:spPr>
                <a:xfrm>
                  <a:off x="6726202" y="4191000"/>
                  <a:ext cx="706402" cy="381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2.50</a:t>
                  </a:r>
                  <a:endParaRPr lang="en-US" dirty="0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5507002" y="4191000"/>
                  <a:ext cx="706402" cy="381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2.52</a:t>
                  </a:r>
                  <a:endParaRPr lang="en-US" dirty="0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4191000" y="4191000"/>
                  <a:ext cx="706402" cy="381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2.54</a:t>
                  </a:r>
                  <a:endParaRPr lang="en-US" dirty="0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2763802" y="4191000"/>
                  <a:ext cx="706402" cy="381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2.56</a:t>
                  </a:r>
                  <a:endParaRPr lang="en-US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1524000" y="4191000"/>
                  <a:ext cx="706402" cy="381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2.58</a:t>
                  </a:r>
                  <a:endParaRPr lang="en-US" dirty="0"/>
                </a:p>
              </p:txBody>
            </p:sp>
            <p:cxnSp>
              <p:nvCxnSpPr>
                <p:cNvPr id="36" name="Straight Connector 35"/>
                <p:cNvCxnSpPr/>
                <p:nvPr/>
              </p:nvCxnSpPr>
              <p:spPr bwMode="auto">
                <a:xfrm>
                  <a:off x="1849402" y="3962400"/>
                  <a:ext cx="0" cy="3048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" name="Straight Connector 36"/>
                <p:cNvCxnSpPr/>
                <p:nvPr/>
              </p:nvCxnSpPr>
              <p:spPr bwMode="auto">
                <a:xfrm>
                  <a:off x="3144802" y="3929993"/>
                  <a:ext cx="0" cy="3048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" name="Straight Connector 37"/>
                <p:cNvCxnSpPr/>
                <p:nvPr/>
              </p:nvCxnSpPr>
              <p:spPr bwMode="auto">
                <a:xfrm>
                  <a:off x="4516402" y="3962400"/>
                  <a:ext cx="0" cy="3048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" name="Straight Connector 38"/>
                <p:cNvCxnSpPr/>
                <p:nvPr/>
              </p:nvCxnSpPr>
              <p:spPr bwMode="auto">
                <a:xfrm>
                  <a:off x="5811802" y="3962400"/>
                  <a:ext cx="0" cy="3048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" name="Straight Connector 39"/>
                <p:cNvCxnSpPr/>
                <p:nvPr/>
              </p:nvCxnSpPr>
              <p:spPr bwMode="auto">
                <a:xfrm>
                  <a:off x="7031002" y="3976511"/>
                  <a:ext cx="0" cy="3048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6" name="Straight Connector 25"/>
              <p:cNvCxnSpPr/>
              <p:nvPr/>
            </p:nvCxnSpPr>
            <p:spPr bwMode="auto">
              <a:xfrm>
                <a:off x="8077200" y="381000"/>
                <a:ext cx="0" cy="27573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5562600" y="380999"/>
                <a:ext cx="0" cy="27573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2895600" y="381000"/>
                <a:ext cx="0" cy="27573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7001089" y="381000"/>
              <a:ext cx="2142911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Signals for citrate are split into multiple bins</a:t>
              </a:r>
              <a:endParaRPr lang="en-US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9905" y="1524000"/>
              <a:ext cx="17526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Fixed Binning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54822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917" y="838200"/>
            <a:ext cx="8917683" cy="5740676"/>
            <a:chOff x="73917" y="838200"/>
            <a:chExt cx="8917683" cy="5740676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70389881"/>
                </p:ext>
              </p:extLst>
            </p:nvPr>
          </p:nvGraphicFramePr>
          <p:xfrm>
            <a:off x="73917" y="838200"/>
            <a:ext cx="8917683" cy="57406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5" name="ChemSketch" r:id="rId4" imgW="6415920" imgH="4129920" progId="ACD.ChemSketch.20">
                    <p:embed/>
                  </p:oleObj>
                </mc:Choice>
                <mc:Fallback>
                  <p:oleObj name="ChemSketch" r:id="rId4" imgW="6415920" imgH="4129920" progId="ACD.ChemSketch.2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3917" y="838200"/>
                          <a:ext cx="8917683" cy="57406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609600" y="885335"/>
              <a:ext cx="25146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52800" y="857054"/>
              <a:ext cx="1295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 rot="16200000">
            <a:off x="-545699" y="1812034"/>
            <a:ext cx="155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Samples</a:t>
            </a:r>
            <a:endParaRPr lang="en-US" sz="2400" b="1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7620000" y="381000"/>
            <a:ext cx="1524000" cy="65689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9pPr>
          </a:lstStyle>
          <a:p>
            <a:r>
              <a:rPr lang="en-US" kern="0" dirty="0" smtClean="0"/>
              <a:t>Binning  </a:t>
            </a:r>
          </a:p>
        </p:txBody>
      </p:sp>
    </p:spTree>
    <p:extLst>
      <p:ext uri="{BB962C8B-B14F-4D97-AF65-F5344CB8AC3E}">
        <p14:creationId xmlns:p14="http://schemas.microsoft.com/office/powerpoint/2010/main" val="412491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117324"/>
            <a:ext cx="8917683" cy="5740676"/>
            <a:chOff x="73917" y="838200"/>
            <a:chExt cx="8917683" cy="5740676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3309957"/>
                </p:ext>
              </p:extLst>
            </p:nvPr>
          </p:nvGraphicFramePr>
          <p:xfrm>
            <a:off x="73917" y="838200"/>
            <a:ext cx="8917683" cy="57406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9" name="ChemSketch" r:id="rId3" imgW="6415920" imgH="4129920" progId="ACD.ChemSketch.20">
                    <p:embed/>
                  </p:oleObj>
                </mc:Choice>
                <mc:Fallback>
                  <p:oleObj name="ChemSketch" r:id="rId3" imgW="6415920" imgH="4129920" progId="ACD.ChemSketch.2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3917" y="838200"/>
                          <a:ext cx="8917683" cy="57406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Rectangle 3"/>
            <p:cNvSpPr/>
            <p:nvPr/>
          </p:nvSpPr>
          <p:spPr>
            <a:xfrm>
              <a:off x="609600" y="885335"/>
              <a:ext cx="25146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352800" y="857054"/>
              <a:ext cx="1295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459483" y="1136178"/>
            <a:ext cx="1447800" cy="531514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17083" y="1136178"/>
            <a:ext cx="457200" cy="531514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79083" y="1136178"/>
            <a:ext cx="228600" cy="531514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308083" y="1136178"/>
            <a:ext cx="685800" cy="531514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00500" y="8117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Urea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11988" y="809625"/>
            <a:ext cx="79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077200" y="5334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DSS and up field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9483" y="5334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Downfield region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8" idx="1"/>
            <a:endCxn id="13" idx="3"/>
          </p:cNvCxnSpPr>
          <p:nvPr/>
        </p:nvCxnSpPr>
        <p:spPr>
          <a:xfrm flipH="1">
            <a:off x="1907283" y="531168"/>
            <a:ext cx="1066800" cy="325398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191000" y="660124"/>
            <a:ext cx="77341" cy="254276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419600" y="660124"/>
            <a:ext cx="493412" cy="206651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8" idx="3"/>
            <a:endCxn id="12" idx="1"/>
          </p:cNvCxnSpPr>
          <p:nvPr/>
        </p:nvCxnSpPr>
        <p:spPr>
          <a:xfrm>
            <a:off x="5562600" y="531168"/>
            <a:ext cx="2514600" cy="325398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74083" y="300335"/>
            <a:ext cx="2588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Remove regions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5513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791200" y="381000"/>
            <a:ext cx="3352800" cy="65689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9pPr>
          </a:lstStyle>
          <a:p>
            <a:r>
              <a:rPr lang="en-US" kern="0" dirty="0" smtClean="0"/>
              <a:t>Data Normalization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Variations in concentration across samples</a:t>
            </a:r>
          </a:p>
          <a:p>
            <a:pPr lvl="1"/>
            <a:r>
              <a:rPr lang="en-US" dirty="0" smtClean="0"/>
              <a:t>Urine concentration </a:t>
            </a:r>
          </a:p>
          <a:p>
            <a:endParaRPr lang="en-US" dirty="0" smtClean="0"/>
          </a:p>
          <a:p>
            <a:r>
              <a:rPr lang="en-US" dirty="0" smtClean="0"/>
              <a:t>Sample to sample variability need to be removed</a:t>
            </a:r>
          </a:p>
          <a:p>
            <a:endParaRPr lang="en-US" dirty="0"/>
          </a:p>
          <a:p>
            <a:r>
              <a:rPr lang="en-US" dirty="0" smtClean="0"/>
              <a:t>Normalize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o a peak that is always present in he same concentration</a:t>
            </a:r>
          </a:p>
          <a:p>
            <a:pPr lvl="1"/>
            <a:r>
              <a:rPr lang="en-US" dirty="0" smtClean="0"/>
              <a:t>To the total integral of the spectrum</a:t>
            </a:r>
          </a:p>
          <a:p>
            <a:pPr lvl="1"/>
            <a:r>
              <a:rPr lang="en-US" dirty="0" smtClean="0"/>
              <a:t>Probabilistic quotient normalization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60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791200" y="381000"/>
            <a:ext cx="3352800" cy="65689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9pPr>
          </a:lstStyle>
          <a:p>
            <a:r>
              <a:rPr lang="en-US" kern="0" dirty="0" smtClean="0"/>
              <a:t>Data Normalization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Variations in concentration across samples</a:t>
            </a:r>
          </a:p>
          <a:p>
            <a:pPr lvl="1"/>
            <a:r>
              <a:rPr lang="en-US" dirty="0" smtClean="0"/>
              <a:t>Urine concentration </a:t>
            </a:r>
          </a:p>
          <a:p>
            <a:endParaRPr lang="en-US" dirty="0" smtClean="0"/>
          </a:p>
          <a:p>
            <a:r>
              <a:rPr lang="en-US" dirty="0" smtClean="0"/>
              <a:t>Sample to sample variability need to be removed</a:t>
            </a:r>
          </a:p>
          <a:p>
            <a:endParaRPr lang="en-US" dirty="0"/>
          </a:p>
          <a:p>
            <a:r>
              <a:rPr lang="en-US" dirty="0" smtClean="0"/>
              <a:t>Normalize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o a peak that is always present in he same concentration</a:t>
            </a:r>
          </a:p>
          <a:p>
            <a:pPr lvl="1"/>
            <a:r>
              <a:rPr lang="en-US" dirty="0" smtClean="0"/>
              <a:t>To the total integral of the spectrum</a:t>
            </a:r>
          </a:p>
          <a:p>
            <a:pPr lvl="1"/>
            <a:r>
              <a:rPr lang="en-US" dirty="0" smtClean="0"/>
              <a:t>Probabilistic quotient normalization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89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791200" y="381000"/>
            <a:ext cx="3352800" cy="65689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9pPr>
          </a:lstStyle>
          <a:p>
            <a:r>
              <a:rPr lang="en-US" kern="0" dirty="0" smtClean="0"/>
              <a:t>Data Transformation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955800"/>
            <a:ext cx="822325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6172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Susan </a:t>
            </a:r>
            <a:r>
              <a:rPr lang="en-US" dirty="0" err="1" smtClean="0"/>
              <a:t>Wicklund</a:t>
            </a:r>
            <a:r>
              <a:rPr lang="en-US" dirty="0" smtClean="0"/>
              <a:t>, Multivariate data analysis for </a:t>
            </a:r>
            <a:r>
              <a:rPr lang="en-US" dirty="0" err="1" smtClean="0"/>
              <a:t>omics</a:t>
            </a:r>
            <a:r>
              <a:rPr lang="en-US" dirty="0" smtClean="0"/>
              <a:t>, Sept 2-3 2008, </a:t>
            </a:r>
            <a:r>
              <a:rPr lang="en-US" dirty="0" err="1" smtClean="0"/>
              <a:t>Umetrics</a:t>
            </a:r>
            <a:r>
              <a:rPr lang="en-US" dirty="0" smtClean="0"/>
              <a:t> training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39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82" y="5438727"/>
            <a:ext cx="842201" cy="842201"/>
          </a:xfrm>
          <a:prstGeom prst="rect">
            <a:avLst/>
          </a:prstGeom>
        </p:spPr>
      </p:pic>
      <p:pic>
        <p:nvPicPr>
          <p:cNvPr id="4" name="Picture 2" descr="http://rtube.com/aeriflux/images/Greg_breathing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21" y="5519781"/>
            <a:ext cx="1137079" cy="95293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 descr="NMR Figure With HIP.tif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895600" y="3657600"/>
            <a:ext cx="2362200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1"/>
          <p:cNvGrpSpPr/>
          <p:nvPr/>
        </p:nvGrpSpPr>
        <p:grpSpPr>
          <a:xfrm>
            <a:off x="152400" y="533401"/>
            <a:ext cx="8894522" cy="1447800"/>
            <a:chOff x="152400" y="76200"/>
            <a:chExt cx="8894522" cy="1674717"/>
          </a:xfrm>
        </p:grpSpPr>
        <p:sp>
          <p:nvSpPr>
            <p:cNvPr id="53" name="AutoShape 17"/>
            <p:cNvSpPr>
              <a:spLocks noChangeArrowheads="1"/>
            </p:cNvSpPr>
            <p:nvPr/>
          </p:nvSpPr>
          <p:spPr bwMode="auto">
            <a:xfrm>
              <a:off x="152400" y="76200"/>
              <a:ext cx="1628384" cy="1561134"/>
            </a:xfrm>
            <a:prstGeom prst="flowChartMagneticDrum">
              <a:avLst/>
            </a:prstGeom>
            <a:ln w="28575"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57607" tIns="28804" rIns="57607" bIns="28804" numCol="1" anchor="ctr" anchorCtr="0" compatLnSpc="1">
              <a:prstTxWarp prst="textNoShape">
                <a:avLst/>
              </a:prstTxWarp>
            </a:bodyPr>
            <a:lstStyle/>
            <a:p>
              <a:endParaRPr lang="en-US" sz="900" b="1">
                <a:solidFill>
                  <a:srgbClr val="002060"/>
                </a:solidFill>
              </a:endParaRPr>
            </a:p>
          </p:txBody>
        </p:sp>
        <p:sp>
          <p:nvSpPr>
            <p:cNvPr id="54" name="AutoShape 16"/>
            <p:cNvSpPr>
              <a:spLocks noChangeArrowheads="1"/>
            </p:cNvSpPr>
            <p:nvPr/>
          </p:nvSpPr>
          <p:spPr bwMode="auto">
            <a:xfrm>
              <a:off x="1447801" y="335493"/>
              <a:ext cx="1219200" cy="1085230"/>
            </a:xfrm>
            <a:prstGeom prst="flowChartMagneticDrum">
              <a:avLst/>
            </a:prstGeom>
            <a:ln w="28575"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57607" tIns="28804" rIns="57607" bIns="28804" numCol="1" anchor="ctr" anchorCtr="0" compatLnSpc="1">
              <a:prstTxWarp prst="textNoShape">
                <a:avLst/>
              </a:prstTxWarp>
            </a:bodyPr>
            <a:lstStyle/>
            <a:p>
              <a:endParaRPr lang="en-US" sz="900" b="1">
                <a:solidFill>
                  <a:srgbClr val="002060"/>
                </a:solidFill>
              </a:endParaRPr>
            </a:p>
          </p:txBody>
        </p:sp>
        <p:sp>
          <p:nvSpPr>
            <p:cNvPr id="55" name="AutoShape 15"/>
            <p:cNvSpPr>
              <a:spLocks noChangeArrowheads="1"/>
            </p:cNvSpPr>
            <p:nvPr/>
          </p:nvSpPr>
          <p:spPr bwMode="auto">
            <a:xfrm>
              <a:off x="2362200" y="457200"/>
              <a:ext cx="2209800" cy="914400"/>
            </a:xfrm>
            <a:prstGeom prst="flowChartMagneticDrum">
              <a:avLst/>
            </a:prstGeom>
            <a:ln w="28575"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57607" tIns="28804" rIns="57607" bIns="28804" numCol="1" anchor="ctr" anchorCtr="0" compatLnSpc="1">
              <a:prstTxWarp prst="textNoShape">
                <a:avLst/>
              </a:prstTxWarp>
            </a:bodyPr>
            <a:lstStyle/>
            <a:p>
              <a:endParaRPr lang="en-US" sz="900" b="1" dirty="0">
                <a:solidFill>
                  <a:srgbClr val="002060"/>
                </a:solidFill>
              </a:endParaRPr>
            </a:p>
          </p:txBody>
        </p:sp>
        <p:sp>
          <p:nvSpPr>
            <p:cNvPr id="56" name="AutoShape 14"/>
            <p:cNvSpPr>
              <a:spLocks noChangeArrowheads="1"/>
            </p:cNvSpPr>
            <p:nvPr/>
          </p:nvSpPr>
          <p:spPr bwMode="auto">
            <a:xfrm>
              <a:off x="3812087" y="286884"/>
              <a:ext cx="1628384" cy="1220884"/>
            </a:xfrm>
            <a:prstGeom prst="flowChartMagneticDrum">
              <a:avLst/>
            </a:prstGeom>
            <a:ln w="28575"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57607" tIns="28804" rIns="57607" bIns="28804" numCol="1" anchor="ctr" anchorCtr="0" compatLnSpc="1">
              <a:prstTxWarp prst="textNoShape">
                <a:avLst/>
              </a:prstTxWarp>
            </a:bodyPr>
            <a:lstStyle/>
            <a:p>
              <a:endParaRPr lang="en-US" sz="900" b="1">
                <a:solidFill>
                  <a:srgbClr val="002060"/>
                </a:solidFill>
              </a:endParaRPr>
            </a:p>
          </p:txBody>
        </p:sp>
        <p:sp>
          <p:nvSpPr>
            <p:cNvPr id="62" name="AutoShape 8"/>
            <p:cNvSpPr>
              <a:spLocks noChangeArrowheads="1"/>
            </p:cNvSpPr>
            <p:nvPr/>
          </p:nvSpPr>
          <p:spPr bwMode="auto">
            <a:xfrm>
              <a:off x="4884106" y="914400"/>
              <a:ext cx="1628384" cy="836517"/>
            </a:xfrm>
            <a:prstGeom prst="flowChartMagneticDrum">
              <a:avLst/>
            </a:prstGeom>
            <a:ln w="28575"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57607" tIns="28804" rIns="57607" bIns="28804" numCol="1" anchor="ctr" anchorCtr="0" compatLnSpc="1">
              <a:prstTxWarp prst="textNoShape">
                <a:avLst/>
              </a:prstTxWarp>
            </a:bodyPr>
            <a:lstStyle/>
            <a:p>
              <a:endParaRPr lang="en-US" sz="900" b="1">
                <a:solidFill>
                  <a:srgbClr val="002060"/>
                </a:solidFill>
              </a:endParaRP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1589682" y="457200"/>
              <a:ext cx="868471" cy="881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33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7607" tIns="28804" rIns="57607" bIns="2880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ea typeface="Times New Roman" pitchFamily="18" charset="0"/>
                  <a:cs typeface="Arial" pitchFamily="34" charset="0"/>
                </a:rPr>
                <a:t>Sample Receipt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9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ea typeface="Times New Roman" pitchFamily="18" charset="0"/>
                  <a:cs typeface="Arial" pitchFamily="34" charset="0"/>
                </a:rPr>
                <a:t>Entry into BSI II</a:t>
              </a:r>
              <a:endPara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2590800" y="728250"/>
              <a:ext cx="1316277" cy="529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33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7607" tIns="28804" rIns="57607" bIns="2880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ea typeface="Times New Roman" pitchFamily="18" charset="0"/>
                  <a:cs typeface="Arial" pitchFamily="34" charset="0"/>
                </a:rPr>
                <a:t>Sample Preparation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9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900" b="1" dirty="0" smtClean="0">
                  <a:solidFill>
                    <a:srgbClr val="002060"/>
                  </a:solidFill>
                  <a:ea typeface="Times New Roman" pitchFamily="18" charset="0"/>
                  <a:cs typeface="Arial" pitchFamily="34" charset="0"/>
                </a:rPr>
                <a:t>QC Standards</a:t>
              </a:r>
              <a:endParaRPr lang="en-US" sz="900" b="1" dirty="0">
                <a:solidFill>
                  <a:srgbClr val="002060"/>
                </a:solidFill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Pooled</a:t>
              </a:r>
              <a:r>
                <a:rPr kumimoji="0" lang="en-US" sz="900" b="1" i="0" u="none" strike="noStrike" cap="none" normalizeH="0" dirty="0" smtClean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 </a:t>
              </a:r>
              <a:r>
                <a:rPr lang="en-US" sz="900" b="1" dirty="0" smtClean="0">
                  <a:solidFill>
                    <a:srgbClr val="002060"/>
                  </a:solidFill>
                  <a:cs typeface="Arial" pitchFamily="34" charset="0"/>
                </a:rPr>
                <a:t>S</a:t>
              </a:r>
              <a:r>
                <a:rPr kumimoji="0" lang="en-US" sz="900" b="1" i="0" u="none" strike="noStrike" cap="none" normalizeH="0" dirty="0" smtClean="0">
                  <a:ln>
                    <a:noFill/>
                  </a:ln>
                  <a:solidFill>
                    <a:srgbClr val="002060"/>
                  </a:solidFill>
                  <a:effectLst/>
                  <a:cs typeface="Arial" pitchFamily="34" charset="0"/>
                </a:rPr>
                <a:t>amples</a:t>
              </a:r>
              <a:endPara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3982233" y="627516"/>
              <a:ext cx="1275567" cy="515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33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7607" tIns="28804" rIns="57607" bIns="2880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ea typeface="Times New Roman" pitchFamily="18" charset="0"/>
                  <a:cs typeface="Arial" pitchFamily="34" charset="0"/>
                </a:rPr>
                <a:t>Data Capture</a:t>
              </a:r>
              <a:endPara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ea typeface="Times New Roman" pitchFamily="18" charset="0"/>
                  <a:cs typeface="Arial" pitchFamily="34" charset="0"/>
                </a:rPr>
                <a:t>&amp; Storage</a:t>
              </a:r>
              <a:endPara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9" name="Text Box 2"/>
            <p:cNvSpPr txBox="1">
              <a:spLocks noChangeArrowheads="1"/>
            </p:cNvSpPr>
            <p:nvPr/>
          </p:nvSpPr>
          <p:spPr bwMode="auto">
            <a:xfrm>
              <a:off x="4648200" y="1066801"/>
              <a:ext cx="1628384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33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7607" tIns="28804" rIns="57607" bIns="2880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ea typeface="Times New Roman" pitchFamily="18" charset="0"/>
                  <a:cs typeface="Arial" pitchFamily="34" charset="0"/>
                </a:rPr>
                <a:t>Empirical &amp;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ea typeface="Times New Roman" pitchFamily="18" charset="0"/>
                  <a:cs typeface="Arial" pitchFamily="34" charset="0"/>
                </a:rPr>
                <a:t>Standards</a:t>
              </a:r>
              <a:endPara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900" b="1" dirty="0" smtClean="0">
                  <a:solidFill>
                    <a:srgbClr val="002060"/>
                  </a:solidFill>
                  <a:ea typeface="Times New Roman" pitchFamily="18" charset="0"/>
                  <a:cs typeface="Arial" pitchFamily="34" charset="0"/>
                </a:rPr>
                <a:t>L</a:t>
              </a: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ea typeface="Times New Roman" pitchFamily="18" charset="0"/>
                  <a:cs typeface="Arial" pitchFamily="34" charset="0"/>
                </a:rPr>
                <a:t>ibrary Matching</a:t>
              </a:r>
              <a:endPara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1" name="AutoShape 9"/>
            <p:cNvSpPr>
              <a:spLocks noChangeArrowheads="1"/>
            </p:cNvSpPr>
            <p:nvPr/>
          </p:nvSpPr>
          <p:spPr bwMode="auto">
            <a:xfrm>
              <a:off x="4924816" y="76200"/>
              <a:ext cx="1628384" cy="838200"/>
            </a:xfrm>
            <a:prstGeom prst="flowChartMagneticDrum">
              <a:avLst/>
            </a:prstGeom>
            <a:ln w="28575"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57607" tIns="28804" rIns="57607" bIns="28804" numCol="1" anchor="ctr" anchorCtr="0" compatLnSpc="1">
              <a:prstTxWarp prst="textNoShape">
                <a:avLst/>
              </a:prstTxWarp>
            </a:bodyPr>
            <a:lstStyle/>
            <a:p>
              <a:endParaRPr lang="en-US" sz="900" b="1">
                <a:solidFill>
                  <a:srgbClr val="002060"/>
                </a:solidFill>
              </a:endParaRPr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315994" y="798645"/>
              <a:ext cx="1143000" cy="365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33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7607" tIns="28804" rIns="57607" bIns="2880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ea typeface="Times New Roman" pitchFamily="18" charset="0"/>
                  <a:cs typeface="Arial" pitchFamily="34" charset="0"/>
                </a:rPr>
                <a:t>Support for Experimental </a:t>
              </a:r>
              <a:r>
                <a:rPr lang="en-US" sz="900" b="1" dirty="0">
                  <a:solidFill>
                    <a:srgbClr val="002060"/>
                  </a:solidFill>
                  <a:ea typeface="Times New Roman" pitchFamily="18" charset="0"/>
                  <a:cs typeface="Arial" pitchFamily="34" charset="0"/>
                </a:rPr>
                <a:t>D</a:t>
              </a: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ea typeface="Times New Roman" pitchFamily="18" charset="0"/>
                  <a:cs typeface="Arial" pitchFamily="34" charset="0"/>
                </a:rPr>
                <a:t>esign</a:t>
              </a:r>
              <a:endPara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ea typeface="Times New Roman" pitchFamily="18" charset="0"/>
                  <a:cs typeface="Arial" pitchFamily="34" charset="0"/>
                </a:rPr>
                <a:t>  </a:t>
              </a:r>
              <a:endPara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3" name="AutoShape 7"/>
            <p:cNvSpPr>
              <a:spLocks noChangeArrowheads="1"/>
            </p:cNvSpPr>
            <p:nvPr/>
          </p:nvSpPr>
          <p:spPr bwMode="auto">
            <a:xfrm>
              <a:off x="6144016" y="273319"/>
              <a:ext cx="1628384" cy="1220884"/>
            </a:xfrm>
            <a:prstGeom prst="flowChartMagneticDrum">
              <a:avLst/>
            </a:prstGeom>
            <a:ln w="28575"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57607" tIns="28804" rIns="57607" bIns="28804" numCol="1" anchor="ctr" anchorCtr="0" compatLnSpc="1">
              <a:prstTxWarp prst="textNoShape">
                <a:avLst/>
              </a:prstTxWarp>
            </a:bodyPr>
            <a:lstStyle/>
            <a:p>
              <a:endParaRPr lang="en-US" sz="900" b="1">
                <a:solidFill>
                  <a:srgbClr val="002060"/>
                </a:solidFill>
              </a:endParaRPr>
            </a:p>
          </p:txBody>
        </p:sp>
        <p:sp>
          <p:nvSpPr>
            <p:cNvPr id="64" name="AutoShape 6"/>
            <p:cNvSpPr>
              <a:spLocks noChangeArrowheads="1"/>
            </p:cNvSpPr>
            <p:nvPr/>
          </p:nvSpPr>
          <p:spPr bwMode="auto">
            <a:xfrm>
              <a:off x="7391399" y="273319"/>
              <a:ext cx="1655523" cy="1220884"/>
            </a:xfrm>
            <a:prstGeom prst="flowChartMagneticDrum">
              <a:avLst/>
            </a:prstGeom>
            <a:ln w="28575"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57607" tIns="28804" rIns="57607" bIns="28804" numCol="1" anchor="ctr" anchorCtr="0" compatLnSpc="1">
              <a:prstTxWarp prst="textNoShape">
                <a:avLst/>
              </a:prstTxWarp>
            </a:bodyPr>
            <a:lstStyle/>
            <a:p>
              <a:endParaRPr lang="en-US" sz="900" b="1">
                <a:solidFill>
                  <a:srgbClr val="002060"/>
                </a:solidFill>
              </a:endParaRPr>
            </a:p>
          </p:txBody>
        </p:sp>
        <p:sp>
          <p:nvSpPr>
            <p:cNvPr id="18" name="Text Box 3"/>
            <p:cNvSpPr txBox="1">
              <a:spLocks noChangeArrowheads="1"/>
            </p:cNvSpPr>
            <p:nvPr/>
          </p:nvSpPr>
          <p:spPr bwMode="auto">
            <a:xfrm>
              <a:off x="4896633" y="168305"/>
              <a:ext cx="1275567" cy="746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33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7607" tIns="28804" rIns="57607" bIns="2880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ea typeface="Times New Roman" pitchFamily="18" charset="0"/>
                  <a:cs typeface="Arial" pitchFamily="34" charset="0"/>
                </a:rPr>
                <a:t>Data</a:t>
              </a:r>
              <a:endPara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ea typeface="Times New Roman" pitchFamily="18" charset="0"/>
                  <a:cs typeface="Arial" pitchFamily="34" charset="0"/>
                </a:rPr>
                <a:t>Reduction &amp; Visualization</a:t>
              </a:r>
              <a:endPara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6283890" y="449155"/>
              <a:ext cx="1031310" cy="922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33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7607" tIns="28804" rIns="57607" bIns="2880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ea typeface="Times New Roman" pitchFamily="18" charset="0"/>
                  <a:cs typeface="Arial" pitchFamily="34" charset="0"/>
                </a:rPr>
                <a:t>Discovery</a:t>
              </a:r>
              <a:endPara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ea typeface="Times New Roman" pitchFamily="18" charset="0"/>
                  <a:cs typeface="Arial" pitchFamily="34" charset="0"/>
                </a:rPr>
                <a:t>&amp;</a:t>
              </a:r>
              <a:endPara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ea typeface="Times New Roman" pitchFamily="18" charset="0"/>
                  <a:cs typeface="Arial" pitchFamily="34" charset="0"/>
                </a:rPr>
                <a:t>Pathway</a:t>
              </a:r>
              <a:endPara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ea typeface="Times New Roman" pitchFamily="18" charset="0"/>
                  <a:cs typeface="Arial" pitchFamily="34" charset="0"/>
                </a:rPr>
                <a:t>Mapping</a:t>
              </a:r>
              <a:endPara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7377094" y="627516"/>
              <a:ext cx="1170140" cy="515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33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7607" tIns="28804" rIns="57607" bIns="2880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ea typeface="Times New Roman" pitchFamily="18" charset="0"/>
                  <a:cs typeface="Arial" pitchFamily="34" charset="0"/>
                </a:rPr>
                <a:t>Communicating Results</a:t>
              </a:r>
              <a:endPara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endParaRPr>
            </a:p>
          </p:txBody>
        </p:sp>
      </p:grpSp>
      <p:pic>
        <p:nvPicPr>
          <p:cNvPr id="69" name="Picture 68" descr="R:\Promotion Materials\Graphics\2D-GC-Image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362200" y="5818594"/>
            <a:ext cx="1485899" cy="9632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667000" y="2708563"/>
            <a:ext cx="1829019" cy="872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" name="Picture 11"/>
          <p:cNvPicPr>
            <a:picLocks noChangeAspect="1" noChangeArrowheads="1"/>
          </p:cNvPicPr>
          <p:nvPr/>
        </p:nvPicPr>
        <p:blipFill>
          <a:blip r:embed="rId8" cstate="screen"/>
          <a:srcRect t="21053"/>
          <a:stretch>
            <a:fillRect/>
          </a:stretch>
        </p:blipFill>
        <p:spPr bwMode="auto">
          <a:xfrm>
            <a:off x="3352800" y="2254406"/>
            <a:ext cx="1308476" cy="564994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2" name="Rectangle 71"/>
          <p:cNvSpPr/>
          <p:nvPr/>
        </p:nvSpPr>
        <p:spPr>
          <a:xfrm>
            <a:off x="1676400" y="5481935"/>
            <a:ext cx="28193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" b="1" cap="all" spc="0" dirty="0" err="1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Gc</a:t>
            </a:r>
            <a:r>
              <a:rPr lang="en-US" sz="12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-MS</a:t>
            </a:r>
          </a:p>
          <a:p>
            <a:pPr algn="ctr"/>
            <a:r>
              <a:rPr lang="en-US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12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590800" y="1976735"/>
            <a:ext cx="274407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LC-MS, MS/MS </a:t>
            </a:r>
            <a:r>
              <a:rPr lang="en-US" sz="1200" b="1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and </a:t>
            </a:r>
            <a:r>
              <a:rPr lang="en-US" sz="12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Ion-Mobility</a:t>
            </a:r>
          </a:p>
          <a:p>
            <a:pPr algn="ctr"/>
            <a:r>
              <a:rPr lang="en-US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12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743200" y="3609201"/>
            <a:ext cx="236220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NMR</a:t>
            </a:r>
            <a:endParaRPr lang="en-US" sz="12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t="3030" r="3854"/>
          <a:stretch>
            <a:fillRect/>
          </a:stretch>
        </p:blipFill>
        <p:spPr bwMode="auto">
          <a:xfrm>
            <a:off x="4191000" y="2865120"/>
            <a:ext cx="990600" cy="79248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99" name="Group 98"/>
          <p:cNvGrpSpPr/>
          <p:nvPr/>
        </p:nvGrpSpPr>
        <p:grpSpPr>
          <a:xfrm>
            <a:off x="76200" y="2209800"/>
            <a:ext cx="1828800" cy="1856583"/>
            <a:chOff x="152400" y="2742282"/>
            <a:chExt cx="1828800" cy="1856583"/>
          </a:xfrm>
        </p:grpSpPr>
        <p:pic>
          <p:nvPicPr>
            <p:cNvPr id="82" name="Picture 7" descr="ct-736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42" y="2742282"/>
              <a:ext cx="1114983" cy="12192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xtLst/>
          </p:spPr>
        </p:pic>
        <p:pic>
          <p:nvPicPr>
            <p:cNvPr id="83" name="Picture 36" descr="body"/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381000" y="2742283"/>
              <a:ext cx="914400" cy="1752600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7" name="Picture 6" descr="hybrid_mouse2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32883"/>
              <a:ext cx="765648" cy="865982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32" descr="iStock_000000378950XSmall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3732883"/>
              <a:ext cx="914400" cy="822325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9" name="Picture 88" descr="Ag_SH_network.png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6173514" y="4557024"/>
            <a:ext cx="2438400" cy="2163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324601" y="4572000"/>
            <a:ext cx="2285999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Circl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DRUG DISCOVERY  </a:t>
            </a: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•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ENVIRONMENT</a:t>
            </a:r>
            <a:r>
              <a:rPr lang="en-US" sz="1100" b="1" dirty="0" smtClean="0">
                <a:solidFill>
                  <a:srgbClr val="1F497D"/>
                </a:solidFill>
                <a:ea typeface="Calibri" pitchFamily="34" charset="0"/>
                <a:cs typeface="Times New Roman" pitchFamily="18" charset="0"/>
              </a:rPr>
              <a:t>•</a:t>
            </a: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UROLOGY </a:t>
            </a:r>
            <a:r>
              <a:rPr lang="en-US" sz="1100" b="1" dirty="0" smtClean="0">
                <a:solidFill>
                  <a:srgbClr val="1F497D"/>
                </a:solidFill>
                <a:ea typeface="Calibri" pitchFamily="34" charset="0"/>
                <a:cs typeface="Times New Roman" pitchFamily="18" charset="0"/>
              </a:rPr>
              <a:t>•</a:t>
            </a: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IMMUNOLOGY </a:t>
            </a:r>
            <a:r>
              <a:rPr lang="en-US" sz="1100" b="1" dirty="0" smtClean="0">
                <a:solidFill>
                  <a:srgbClr val="1F497D"/>
                </a:solidFill>
                <a:ea typeface="Calibri" pitchFamily="34" charset="0"/>
                <a:cs typeface="Times New Roman" pitchFamily="18" charset="0"/>
              </a:rPr>
              <a:t>•</a:t>
            </a: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OBESITY </a:t>
            </a:r>
            <a:r>
              <a:rPr lang="en-US" sz="1100" b="1" dirty="0" smtClean="0">
                <a:solidFill>
                  <a:srgbClr val="1F497D"/>
                </a:solidFill>
                <a:ea typeface="Calibri" pitchFamily="34" charset="0"/>
                <a:cs typeface="Times New Roman" pitchFamily="18" charset="0"/>
              </a:rPr>
              <a:t>•</a:t>
            </a: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WOMEN’S HEALTH</a:t>
            </a:r>
            <a:r>
              <a:rPr lang="en-US" sz="1100" b="1" dirty="0" smtClean="0">
                <a:solidFill>
                  <a:srgbClr val="1F497D"/>
                </a:solidFill>
                <a:ea typeface="Calibri" pitchFamily="34" charset="0"/>
                <a:cs typeface="Times New Roman" pitchFamily="18" charset="0"/>
              </a:rPr>
              <a:t>•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3" name="Picture 3" descr="C:\DOCUME~1\WPATHM~1.RCC\LOCALS~1\Temp\copypicture.png"/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5631009" y="2438400"/>
            <a:ext cx="1607991" cy="1548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7" name="Rectangle 96"/>
          <p:cNvSpPr/>
          <p:nvPr/>
        </p:nvSpPr>
        <p:spPr>
          <a:xfrm>
            <a:off x="5486400" y="2052935"/>
            <a:ext cx="197167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" b="1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Multivariate and</a:t>
            </a:r>
          </a:p>
          <a:p>
            <a:pPr algn="ctr"/>
            <a:r>
              <a:rPr lang="en-US" sz="1200" b="1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Statistical Analysis</a:t>
            </a:r>
            <a:endParaRPr lang="en-US" sz="1200" b="1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793829" y="4038600"/>
            <a:ext cx="319777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" b="1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Pathway Mapping</a:t>
            </a:r>
          </a:p>
          <a:p>
            <a:pPr algn="ctr"/>
            <a:r>
              <a:rPr lang="en-US" sz="1200" b="1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Metabolites-Proteins-Genes</a:t>
            </a:r>
          </a:p>
          <a:p>
            <a:pPr algn="ctr"/>
            <a:r>
              <a:rPr lang="en-US" sz="1200" b="1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1200" b="1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438400" y="2895600"/>
            <a:ext cx="30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A0F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TARGETED</a:t>
            </a:r>
            <a:endParaRPr lang="en-US" b="1" dirty="0">
              <a:solidFill>
                <a:srgbClr val="0A0F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181600" y="2354282"/>
            <a:ext cx="304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A0F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BROAD</a:t>
            </a:r>
          </a:p>
          <a:p>
            <a:endParaRPr lang="en-US" b="1" dirty="0" smtClean="0">
              <a:solidFill>
                <a:srgbClr val="0A0F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0A0F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SPECTRUM</a:t>
            </a:r>
            <a:endParaRPr lang="en-US" b="1" dirty="0">
              <a:solidFill>
                <a:srgbClr val="0A0F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6" name="Picture 49" descr="soft_250x250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77" y="4268034"/>
            <a:ext cx="732323" cy="73342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7" descr="saliva_collection_x220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40" y="4684931"/>
            <a:ext cx="763085" cy="87209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0"/>
            <a:ext cx="9143999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NIH Eastern Regional Comprehensive Metabolomics Resource Core at RTI 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5" name="Picture 69" descr="Draft Clinomics Drawing v2.png"/>
          <p:cNvPicPr>
            <a:picLocks noChangeAspect="1"/>
          </p:cNvPicPr>
          <p:nvPr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7330036" y="2458920"/>
            <a:ext cx="1716886" cy="1609746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6" name="Rectangle 45"/>
          <p:cNvSpPr/>
          <p:nvPr/>
        </p:nvSpPr>
        <p:spPr>
          <a:xfrm>
            <a:off x="7239000" y="2133600"/>
            <a:ext cx="197167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" b="1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Predictive Modeling</a:t>
            </a:r>
            <a:endParaRPr lang="en-US" sz="1200" b="1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4" name="Picture 45" descr="CUP1000_Urine_Collection_Cuplg">
            <a:hlinkClick r:id="rId22"/>
          </p:cNvPr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694915"/>
            <a:ext cx="853440" cy="9144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cp-ms_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797" y="5791200"/>
            <a:ext cx="1347003" cy="101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3086099" y="5481934"/>
            <a:ext cx="28193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ICP</a:t>
            </a:r>
            <a:r>
              <a:rPr lang="en-US" sz="12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-MS</a:t>
            </a:r>
          </a:p>
          <a:p>
            <a:pPr algn="ctr"/>
            <a:r>
              <a:rPr lang="en-US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12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890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791200" y="381000"/>
            <a:ext cx="3352800" cy="65689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9pPr>
          </a:lstStyle>
          <a:p>
            <a:r>
              <a:rPr lang="en-US" kern="0" dirty="0" smtClean="0"/>
              <a:t>Data </a:t>
            </a:r>
            <a:r>
              <a:rPr lang="en-US" kern="0" dirty="0" smtClean="0"/>
              <a:t>Scaling</a:t>
            </a:r>
            <a:endParaRPr lang="en-US" kern="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52400" y="6172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Susan </a:t>
            </a:r>
            <a:r>
              <a:rPr lang="en-US" dirty="0" err="1" smtClean="0"/>
              <a:t>Wicklund</a:t>
            </a:r>
            <a:r>
              <a:rPr lang="en-US" dirty="0" smtClean="0"/>
              <a:t>, Multivariate data analysis for </a:t>
            </a:r>
            <a:r>
              <a:rPr lang="en-US" dirty="0" err="1" smtClean="0"/>
              <a:t>omics</a:t>
            </a:r>
            <a:r>
              <a:rPr lang="en-US" dirty="0" smtClean="0"/>
              <a:t>, Sept 2-3 2008, </a:t>
            </a:r>
            <a:r>
              <a:rPr lang="en-US" dirty="0" err="1" smtClean="0"/>
              <a:t>Umetrics</a:t>
            </a:r>
            <a:r>
              <a:rPr lang="en-US" dirty="0" smtClean="0"/>
              <a:t> training 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16000"/>
            <a:ext cx="88392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15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791200" y="381000"/>
            <a:ext cx="3352800" cy="65689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9pPr>
          </a:lstStyle>
          <a:p>
            <a:r>
              <a:rPr lang="en-US" kern="0" dirty="0" smtClean="0"/>
              <a:t>Data </a:t>
            </a:r>
            <a:r>
              <a:rPr lang="en-US" kern="0" dirty="0" smtClean="0"/>
              <a:t>Scaling</a:t>
            </a:r>
            <a:endParaRPr lang="en-US" kern="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52400" y="6172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Susan </a:t>
            </a:r>
            <a:r>
              <a:rPr lang="en-US" dirty="0" err="1" smtClean="0"/>
              <a:t>Wicklund</a:t>
            </a:r>
            <a:r>
              <a:rPr lang="en-US" dirty="0" smtClean="0"/>
              <a:t>, Multivariate data analysis for </a:t>
            </a:r>
            <a:r>
              <a:rPr lang="en-US" dirty="0" err="1" smtClean="0"/>
              <a:t>omics</a:t>
            </a:r>
            <a:r>
              <a:rPr lang="en-US" dirty="0" smtClean="0"/>
              <a:t>, Sept 2-3 2008, </a:t>
            </a:r>
            <a:r>
              <a:rPr lang="en-US" dirty="0" err="1" smtClean="0"/>
              <a:t>Umetrics</a:t>
            </a:r>
            <a:r>
              <a:rPr lang="en-US" dirty="0" smtClean="0"/>
              <a:t> training </a:t>
            </a:r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1359"/>
            <a:ext cx="8537575" cy="377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20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248400" y="381000"/>
            <a:ext cx="2895600" cy="65689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9pPr>
          </a:lstStyle>
          <a:p>
            <a:r>
              <a:rPr lang="en-US" kern="0" dirty="0" smtClean="0"/>
              <a:t>Scaling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methods</a:t>
            </a:r>
          </a:p>
          <a:p>
            <a:pPr lvl="1"/>
            <a:r>
              <a:rPr lang="en-US" dirty="0" smtClean="0"/>
              <a:t>Centering (</a:t>
            </a:r>
            <a:r>
              <a:rPr lang="en-US" dirty="0" err="1" smtClean="0"/>
              <a:t>Ctr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Unit variance (UV)</a:t>
            </a:r>
          </a:p>
          <a:p>
            <a:pPr lvl="1"/>
            <a:r>
              <a:rPr lang="en-US" dirty="0" smtClean="0"/>
              <a:t>Pareto (Par)</a:t>
            </a:r>
          </a:p>
          <a:p>
            <a:pPr lvl="1"/>
            <a:r>
              <a:rPr lang="en-US" dirty="0" smtClean="0"/>
              <a:t>Unit variance without centering</a:t>
            </a:r>
          </a:p>
          <a:p>
            <a:pPr lvl="1"/>
            <a:r>
              <a:rPr lang="en-US" dirty="0" smtClean="0"/>
              <a:t>Pareto scaling without centering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For metabolomics data, Pareto Scaling is a good alternative</a:t>
            </a:r>
          </a:p>
          <a:p>
            <a:pPr lvl="1"/>
            <a:r>
              <a:rPr lang="en-US" dirty="0" smtClean="0"/>
              <a:t>Intermediate between UV and </a:t>
            </a:r>
            <a:r>
              <a:rPr lang="en-US" dirty="0" err="1" smtClean="0"/>
              <a:t>Ctr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489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248400" y="381000"/>
            <a:ext cx="2895600" cy="65689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9pPr>
          </a:lstStyle>
          <a:p>
            <a:r>
              <a:rPr lang="en-US" kern="0" dirty="0" smtClean="0"/>
              <a:t>Scaling methods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4425106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3571875" cy="183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57800" y="3581400"/>
            <a:ext cx="3419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Analysis results vary depending on the scaling/ transformation methods used.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7800" y="5068669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Van den Berg et al 1006, BMC Genomics, 7, 142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66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400800" y="381000"/>
            <a:ext cx="2743200" cy="65689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9pPr>
          </a:lstStyle>
          <a:p>
            <a:r>
              <a:rPr lang="en-US" kern="0" dirty="0" smtClean="0"/>
              <a:t>Scaling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81400"/>
          </a:xfrm>
        </p:spPr>
        <p:txBody>
          <a:bodyPr/>
          <a:lstStyle/>
          <a:p>
            <a:r>
              <a:rPr lang="en-US" dirty="0" smtClean="0"/>
              <a:t>Unit variance (UV) vs no scaling</a:t>
            </a:r>
          </a:p>
          <a:p>
            <a:pPr lvl="1"/>
            <a:r>
              <a:rPr lang="en-US" dirty="0" smtClean="0"/>
              <a:t>In UV, each variable is divided by standard deviation</a:t>
            </a:r>
          </a:p>
          <a:p>
            <a:pPr lvl="1"/>
            <a:r>
              <a:rPr lang="en-US" dirty="0" smtClean="0"/>
              <a:t>UV increases baseline noise</a:t>
            </a:r>
          </a:p>
          <a:p>
            <a:pPr lvl="1"/>
            <a:r>
              <a:rPr lang="en-US" dirty="0" smtClean="0"/>
              <a:t>If no scaling is used, peaks with medium intensities will be overwhelmed by big peaks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Pareto scaling</a:t>
            </a:r>
          </a:p>
          <a:p>
            <a:pPr lvl="1"/>
            <a:r>
              <a:rPr lang="en-US" dirty="0" smtClean="0"/>
              <a:t>Divide </a:t>
            </a:r>
            <a:r>
              <a:rPr lang="en-US" dirty="0"/>
              <a:t>e</a:t>
            </a:r>
            <a:r>
              <a:rPr lang="en-US" dirty="0" smtClean="0"/>
              <a:t>ach variable by </a:t>
            </a:r>
            <a:r>
              <a:rPr lang="en-US" dirty="0"/>
              <a:t>s</a:t>
            </a:r>
            <a:r>
              <a:rPr lang="en-US" dirty="0" smtClean="0"/>
              <a:t>quare root of standard deviation</a:t>
            </a:r>
          </a:p>
          <a:p>
            <a:pPr lvl="1"/>
            <a:r>
              <a:rPr lang="en-US" dirty="0" smtClean="0"/>
              <a:t>Intermediate between no scaling and unit variance</a:t>
            </a:r>
          </a:p>
        </p:txBody>
      </p:sp>
    </p:spTree>
    <p:extLst>
      <p:ext uri="{BB962C8B-B14F-4D97-AF65-F5344CB8AC3E}">
        <p14:creationId xmlns:p14="http://schemas.microsoft.com/office/powerpoint/2010/main" val="42886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896080"/>
              </p:ext>
            </p:extLst>
          </p:nvPr>
        </p:nvGraphicFramePr>
        <p:xfrm>
          <a:off x="295271" y="2038350"/>
          <a:ext cx="7772404" cy="46481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3921"/>
                <a:gridCol w="988833"/>
                <a:gridCol w="688850"/>
                <a:gridCol w="688850"/>
                <a:gridCol w="688850"/>
                <a:gridCol w="688850"/>
                <a:gridCol w="688850"/>
                <a:gridCol w="688850"/>
                <a:gridCol w="688850"/>
                <a:gridCol w="688850"/>
                <a:gridCol w="688850"/>
              </a:tblGrid>
              <a:tr h="2090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Sample ID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Disease Group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[0.40 .. 0.46]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[0.46 .. 0.52]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[0.52 .. 0.54]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[0.54 .. 0.57]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[0.57 .. 0.60]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[0.60 .. 0.66]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[0.66 .. 0.68]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[0.68 .. 0.71]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[0.71 .. 0.75]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C0559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Cases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7.60E-05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7.32E-02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8.48E-02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3.20E-02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1.84E+00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1.31E-01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3.60E-01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3.67E-01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C0629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Cases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1.78E-02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2.18E-02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1.08E+01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3.02E-02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C0640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Cases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3.44E-04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1.83E-03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1.86E-04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4.51E+00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C0835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Cases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6.41E-04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6.44E-03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3.96E-03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3.28E+00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5.12E-03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1.75E-02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D0613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Cases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6.63E-03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1.06E-02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5.79E+00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6.36E-02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3.02E-01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D0762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Cases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1.79E-02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1.98E-02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9.37E+00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1.74E-02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D1113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Cases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3.14E-03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2.42E-03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8.02E-02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1.04E-01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5.32E-03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3.74E+00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2.02E-02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1.84E-01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D1158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Cases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3.71E-03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2.35E-02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4.83E-02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5.02E+00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1.91E-02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D2090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Cases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2.45E-03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9.98E-04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5.76E+00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1.24E-02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1.04E-02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E0004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Cases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1.72E-03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6.85E-02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3.05E-02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1.47E+00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6.90E-02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3.61E-01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4.08E-01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E0195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Cases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1.69E-03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5.57E-02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6.29E-02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2.77E+00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1.34E-01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2.04E-01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4.56E-01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E0225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Cases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1.25E-03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4.40E-03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1.69E-02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9.17E+00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1.08E-02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2.30E-02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E0309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Cases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4.11E-03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2.23E-02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7.54E-03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3.08E-03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3.54E+00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3.28E-02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9.09E-01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E0487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Cases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1.72E-03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1.00E-02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4.00E+00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1.36E-02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F0036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Cases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1.66E-02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2.06E-02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1.22E+01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1.04E-02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5.97E-01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F0108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Cases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2.31E-03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6.30E-03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1.11E-02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7.17E+00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1.65E-02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2.21E-01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A0233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Control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1.86E-02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1.82E-02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1.61E+01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2.91E-03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A0490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Control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2.99E-03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3.60E-02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2.97E+00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4.00E-02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5.46E-01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A2003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Control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3.45E-02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2.20E-02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1.80E+00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C0586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Control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1.69E-02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6.64E-03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1.92E+01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6.51E-02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C2177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Control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3.02E-02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3.59E-02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2.35E+00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3.19E-02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1.49E-01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D0177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Control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9.21E-03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1.69E-02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1.47E-02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2.43E+00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4.46E-02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D0729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Control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1.88E-03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5.58E-02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7.87E-02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2.92E-02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3.16E+00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6.59E-02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2.80E-01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4.30E-01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D0909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Control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1.08E-03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5.69E-03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2.49E+00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1.01E-02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1.87E-01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D0945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Control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4.79E-04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7.00E-03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4.19E-03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3.99E+00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1.11E-03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3.96E-02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D1174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Control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9.33E-04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3.43E-03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1.30E-02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7.21E+00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6.53E-03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1.66E-02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D2054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Control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1.55E-03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1.22E-02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2.07E+00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1.28E-02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3.90E-01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D2062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Control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2.39E-05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6.04E-02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2.99E-02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4.94E+00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9.95E-03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  <a:tr h="1530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D2079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Control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2.73E-02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1.81E-03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1.17E-02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3.38E+01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7.87E-02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0.00E+00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5.91E+00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" y="426184"/>
            <a:ext cx="830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Integrate bins (0.04 ppm bin size)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Normalize integral of each bin to the total integral of each spectrum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Merge metadata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Result is a spreadsheet ready for further multivariate data analysis and other statistical analysis</a:t>
            </a:r>
            <a:endParaRPr lang="en-US" sz="20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696200" y="381000"/>
            <a:ext cx="1447800" cy="65689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9pPr>
          </a:lstStyle>
          <a:p>
            <a:r>
              <a:rPr lang="en-US" kern="0" dirty="0" smtClean="0"/>
              <a:t>Binning  </a:t>
            </a:r>
          </a:p>
        </p:txBody>
      </p:sp>
    </p:spTree>
    <p:extLst>
      <p:ext uri="{BB962C8B-B14F-4D97-AF65-F5344CB8AC3E}">
        <p14:creationId xmlns:p14="http://schemas.microsoft.com/office/powerpoint/2010/main" val="118056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92604" y="285886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Thank you</a:t>
            </a:r>
            <a:endParaRPr lang="en-US" sz="3600" b="1" dirty="0"/>
          </a:p>
        </p:txBody>
      </p:sp>
      <p:pic>
        <p:nvPicPr>
          <p:cNvPr id="3" name="Picture 2" descr="C:\Users\ssumner\Documents\sumner group photos\Sumner_Susan_Group\DSC_11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91152"/>
            <a:ext cx="9887164" cy="656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15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6934200" y="3813342"/>
            <a:ext cx="114300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SIMCA P+</a:t>
            </a:r>
          </a:p>
          <a:p>
            <a:pPr>
              <a:buFont typeface="Arial" pitchFamily="34" charset="0"/>
              <a:buChar char="•"/>
            </a:pPr>
            <a:endParaRPr lang="en-US" sz="11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MATLAB 2011b including Simulink and Toolboxes (MathWorks, MA)</a:t>
            </a:r>
          </a:p>
          <a:p>
            <a:pPr>
              <a:buFont typeface="Arial" pitchFamily="34" charset="0"/>
              <a:buChar char="•"/>
            </a:pPr>
            <a:endParaRPr lang="en-US" sz="11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R Statistical Programming</a:t>
            </a:r>
          </a:p>
        </p:txBody>
      </p:sp>
      <p:grpSp>
        <p:nvGrpSpPr>
          <p:cNvPr id="3" name="Group 27"/>
          <p:cNvGrpSpPr/>
          <p:nvPr/>
        </p:nvGrpSpPr>
        <p:grpSpPr>
          <a:xfrm>
            <a:off x="2078420" y="2590800"/>
            <a:ext cx="1066800" cy="457201"/>
            <a:chOff x="0" y="3193653"/>
            <a:chExt cx="2175867" cy="870348"/>
          </a:xfrm>
          <a:solidFill>
            <a:srgbClr val="00B050"/>
          </a:solidFill>
          <a:scene3d>
            <a:camera prst="orthographicFront"/>
            <a:lightRig rig="flat" dir="t"/>
          </a:scene3d>
        </p:grpSpPr>
        <p:sp>
          <p:nvSpPr>
            <p:cNvPr id="29" name="Chevron 28"/>
            <p:cNvSpPr/>
            <p:nvPr/>
          </p:nvSpPr>
          <p:spPr>
            <a:xfrm>
              <a:off x="0" y="3193653"/>
              <a:ext cx="2175867" cy="870346"/>
            </a:xfrm>
            <a:prstGeom prst="chevron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30" name="Chevron 4"/>
            <p:cNvSpPr/>
            <p:nvPr/>
          </p:nvSpPr>
          <p:spPr>
            <a:xfrm>
              <a:off x="466259" y="3193655"/>
              <a:ext cx="1232175" cy="870346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b="1" dirty="0" smtClean="0"/>
                <a:t>Raw NMR data</a:t>
              </a:r>
            </a:p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b="1" dirty="0" smtClean="0"/>
                <a:t>(FID)</a:t>
              </a:r>
              <a:endParaRPr lang="en-US" sz="800" b="1" dirty="0"/>
            </a:p>
          </p:txBody>
        </p:sp>
      </p:grpSp>
      <p:grpSp>
        <p:nvGrpSpPr>
          <p:cNvPr id="4" name="Group 30"/>
          <p:cNvGrpSpPr/>
          <p:nvPr/>
        </p:nvGrpSpPr>
        <p:grpSpPr>
          <a:xfrm>
            <a:off x="4299010" y="2590801"/>
            <a:ext cx="1187390" cy="457200"/>
            <a:chOff x="0" y="3193653"/>
            <a:chExt cx="1731416" cy="870346"/>
          </a:xfrm>
          <a:solidFill>
            <a:srgbClr val="00B050"/>
          </a:solidFill>
          <a:scene3d>
            <a:camera prst="orthographicFront"/>
            <a:lightRig rig="flat" dir="t"/>
          </a:scene3d>
        </p:grpSpPr>
        <p:sp>
          <p:nvSpPr>
            <p:cNvPr id="32" name="Chevron 31"/>
            <p:cNvSpPr/>
            <p:nvPr/>
          </p:nvSpPr>
          <p:spPr>
            <a:xfrm>
              <a:off x="0" y="3193653"/>
              <a:ext cx="1731416" cy="870346"/>
            </a:xfrm>
            <a:prstGeom prst="chevron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33" name="Chevron 4"/>
            <p:cNvSpPr/>
            <p:nvPr/>
          </p:nvSpPr>
          <p:spPr>
            <a:xfrm>
              <a:off x="307446" y="3193653"/>
              <a:ext cx="1423969" cy="870346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b="1" dirty="0" smtClean="0"/>
                <a:t>Processed NMR Spectrum</a:t>
              </a:r>
            </a:p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b="1" dirty="0" smtClean="0"/>
                <a:t>1r, cnx, esp, jdx  </a:t>
              </a:r>
              <a:endParaRPr lang="en-US" sz="800" b="1" dirty="0"/>
            </a:p>
          </p:txBody>
        </p:sp>
      </p:grpSp>
      <p:grpSp>
        <p:nvGrpSpPr>
          <p:cNvPr id="5" name="Group 33"/>
          <p:cNvGrpSpPr/>
          <p:nvPr/>
        </p:nvGrpSpPr>
        <p:grpSpPr>
          <a:xfrm>
            <a:off x="7924800" y="2590800"/>
            <a:ext cx="1066800" cy="457200"/>
            <a:chOff x="0" y="3193653"/>
            <a:chExt cx="2175867" cy="870346"/>
          </a:xfrm>
          <a:solidFill>
            <a:srgbClr val="00B050"/>
          </a:solidFill>
          <a:scene3d>
            <a:camera prst="orthographicFront"/>
            <a:lightRig rig="flat" dir="t"/>
          </a:scene3d>
        </p:grpSpPr>
        <p:sp>
          <p:nvSpPr>
            <p:cNvPr id="35" name="Chevron 34"/>
            <p:cNvSpPr/>
            <p:nvPr/>
          </p:nvSpPr>
          <p:spPr>
            <a:xfrm>
              <a:off x="0" y="3193653"/>
              <a:ext cx="2175867" cy="870346"/>
            </a:xfrm>
            <a:prstGeom prst="chevron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36" name="Chevron 4"/>
            <p:cNvSpPr/>
            <p:nvPr/>
          </p:nvSpPr>
          <p:spPr>
            <a:xfrm>
              <a:off x="435173" y="3193653"/>
              <a:ext cx="1305521" cy="870346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b="1" dirty="0" smtClean="0"/>
                <a:t>Statistical Analysis</a:t>
              </a:r>
              <a:endParaRPr lang="en-US" sz="800" b="1" dirty="0"/>
            </a:p>
          </p:txBody>
        </p:sp>
      </p:grpSp>
      <p:sp>
        <p:nvSpPr>
          <p:cNvPr id="57" name="Rounded Rectangle 56"/>
          <p:cNvSpPr/>
          <p:nvPr/>
        </p:nvSpPr>
        <p:spPr bwMode="auto">
          <a:xfrm>
            <a:off x="232766" y="1762155"/>
            <a:ext cx="762000" cy="304800"/>
          </a:xfrm>
          <a:prstGeom prst="roundRect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40201" y="1323945"/>
            <a:ext cx="1752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b="1" dirty="0" smtClean="0"/>
              <a:t>Spread Sheet Compatible Data Format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048000" y="3743742"/>
            <a:ext cx="1371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Bruker Avance III NMR Spectrometer</a:t>
            </a:r>
          </a:p>
          <a:p>
            <a:pPr>
              <a:buFont typeface="Arial" pitchFamily="34" charset="0"/>
              <a:buChar char="•"/>
            </a:pPr>
            <a:endParaRPr lang="en-US" sz="11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TopSpin Software</a:t>
            </a:r>
          </a:p>
          <a:p>
            <a:pPr>
              <a:buFont typeface="Arial" pitchFamily="34" charset="0"/>
              <a:buChar char="•"/>
            </a:pPr>
            <a:endParaRPr lang="en-US" sz="11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Varian Unity Innova NMR Spectrometer</a:t>
            </a:r>
          </a:p>
          <a:p>
            <a:pPr>
              <a:buFont typeface="Arial" pitchFamily="34" charset="0"/>
              <a:buChar char="•"/>
            </a:pPr>
            <a:endParaRPr lang="en-US" sz="11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VNMR Software</a:t>
            </a:r>
          </a:p>
          <a:p>
            <a:pPr>
              <a:buFont typeface="Arial" pitchFamily="34" charset="0"/>
              <a:buChar char="•"/>
            </a:pPr>
            <a:endParaRPr lang="en-US" sz="1100" dirty="0" smtClean="0">
              <a:latin typeface="Calibri" pitchFamily="34" charset="0"/>
            </a:endParaRPr>
          </a:p>
        </p:txBody>
      </p:sp>
      <p:grpSp>
        <p:nvGrpSpPr>
          <p:cNvPr id="6" name="Group 33"/>
          <p:cNvGrpSpPr/>
          <p:nvPr/>
        </p:nvGrpSpPr>
        <p:grpSpPr>
          <a:xfrm>
            <a:off x="6044658" y="1752600"/>
            <a:ext cx="1004654" cy="457200"/>
            <a:chOff x="0" y="3193653"/>
            <a:chExt cx="2175867" cy="870346"/>
          </a:xfrm>
          <a:solidFill>
            <a:srgbClr val="00B050"/>
          </a:solidFill>
          <a:scene3d>
            <a:camera prst="orthographicFront"/>
            <a:lightRig rig="flat" dir="t"/>
          </a:scene3d>
        </p:grpSpPr>
        <p:sp>
          <p:nvSpPr>
            <p:cNvPr id="54" name="Chevron 53"/>
            <p:cNvSpPr/>
            <p:nvPr/>
          </p:nvSpPr>
          <p:spPr>
            <a:xfrm>
              <a:off x="0" y="3193653"/>
              <a:ext cx="2175867" cy="870346"/>
            </a:xfrm>
            <a:prstGeom prst="chevron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55" name="Chevron 4"/>
            <p:cNvSpPr/>
            <p:nvPr/>
          </p:nvSpPr>
          <p:spPr>
            <a:xfrm>
              <a:off x="435173" y="3193653"/>
              <a:ext cx="1085817" cy="870346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b="1" dirty="0" smtClean="0"/>
                <a:t>Binned NMR Data</a:t>
              </a:r>
              <a:endParaRPr lang="en-US" sz="800" b="1" dirty="0"/>
            </a:p>
          </p:txBody>
        </p:sp>
      </p:grpSp>
      <p:grpSp>
        <p:nvGrpSpPr>
          <p:cNvPr id="7" name="Group 33"/>
          <p:cNvGrpSpPr/>
          <p:nvPr/>
        </p:nvGrpSpPr>
        <p:grpSpPr>
          <a:xfrm>
            <a:off x="5911488" y="3355429"/>
            <a:ext cx="1137824" cy="457201"/>
            <a:chOff x="0" y="3193653"/>
            <a:chExt cx="2175867" cy="870348"/>
          </a:xfrm>
          <a:solidFill>
            <a:srgbClr val="00B050"/>
          </a:solidFill>
          <a:scene3d>
            <a:camera prst="orthographicFront"/>
            <a:lightRig rig="flat" dir="t"/>
          </a:scene3d>
        </p:grpSpPr>
        <p:sp>
          <p:nvSpPr>
            <p:cNvPr id="62" name="Chevron 61"/>
            <p:cNvSpPr/>
            <p:nvPr/>
          </p:nvSpPr>
          <p:spPr>
            <a:xfrm>
              <a:off x="0" y="3193653"/>
              <a:ext cx="2175867" cy="870346"/>
            </a:xfrm>
            <a:prstGeom prst="chevron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63" name="Chevron 4"/>
            <p:cNvSpPr/>
            <p:nvPr/>
          </p:nvSpPr>
          <p:spPr>
            <a:xfrm>
              <a:off x="458439" y="3193655"/>
              <a:ext cx="1144456" cy="870346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b="1" dirty="0" smtClean="0"/>
                <a:t>Library Matched</a:t>
              </a:r>
            </a:p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b="1" dirty="0" smtClean="0"/>
                <a:t> Data</a:t>
              </a:r>
              <a:endParaRPr lang="en-US" sz="800" b="1" dirty="0"/>
            </a:p>
          </p:txBody>
        </p:sp>
      </p:grpSp>
      <p:grpSp>
        <p:nvGrpSpPr>
          <p:cNvPr id="8" name="Group 33"/>
          <p:cNvGrpSpPr/>
          <p:nvPr/>
        </p:nvGrpSpPr>
        <p:grpSpPr>
          <a:xfrm>
            <a:off x="6934200" y="2590800"/>
            <a:ext cx="1145630" cy="457200"/>
            <a:chOff x="0" y="3193653"/>
            <a:chExt cx="2175867" cy="870346"/>
          </a:xfrm>
          <a:solidFill>
            <a:srgbClr val="00B050"/>
          </a:solidFill>
          <a:scene3d>
            <a:camera prst="orthographicFront"/>
            <a:lightRig rig="flat" dir="t"/>
          </a:scene3d>
        </p:grpSpPr>
        <p:sp>
          <p:nvSpPr>
            <p:cNvPr id="65" name="Chevron 64"/>
            <p:cNvSpPr/>
            <p:nvPr/>
          </p:nvSpPr>
          <p:spPr>
            <a:xfrm>
              <a:off x="0" y="3193653"/>
              <a:ext cx="2175867" cy="870346"/>
            </a:xfrm>
            <a:prstGeom prst="chevron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66" name="Chevron 4"/>
            <p:cNvSpPr/>
            <p:nvPr/>
          </p:nvSpPr>
          <p:spPr>
            <a:xfrm>
              <a:off x="0" y="3193653"/>
              <a:ext cx="1740694" cy="870346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b="1" dirty="0" smtClean="0"/>
                <a:t>Multivariate Data  Analysis</a:t>
              </a:r>
              <a:endParaRPr lang="en-US" sz="800" b="1" dirty="0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8001000" y="3352800"/>
            <a:ext cx="121920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SIMCA P+</a:t>
            </a:r>
          </a:p>
          <a:p>
            <a:pPr>
              <a:buFont typeface="Arial" pitchFamily="34" charset="0"/>
              <a:buChar char="•"/>
            </a:pPr>
            <a:endParaRPr lang="en-US" sz="11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MATLAB 2011b including Simulink and Toolboxes (MathWorks, MA)</a:t>
            </a:r>
          </a:p>
          <a:p>
            <a:pPr>
              <a:buFont typeface="Arial" pitchFamily="34" charset="0"/>
              <a:buChar char="•"/>
            </a:pPr>
            <a:endParaRPr lang="en-US" sz="11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R Statistical Programming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Spotfire</a:t>
            </a:r>
          </a:p>
          <a:p>
            <a:endParaRPr lang="en-US" sz="1100" dirty="0">
              <a:latin typeface="Calibri" pitchFamily="34" charset="0"/>
            </a:endParaRPr>
          </a:p>
          <a:p>
            <a:r>
              <a:rPr lang="en-US" sz="1100" dirty="0" smtClean="0">
                <a:latin typeface="Calibri" pitchFamily="34" charset="0"/>
              </a:rPr>
              <a:t>Mapping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KEGG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GeneGo</a:t>
            </a:r>
          </a:p>
          <a:p>
            <a:pPr>
              <a:buFont typeface="Arial" pitchFamily="34" charset="0"/>
              <a:buChar char="•"/>
            </a:pPr>
            <a:endParaRPr lang="en-US" sz="11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11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1100" dirty="0" smtClean="0">
              <a:latin typeface="Calibri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066800" y="3745398"/>
            <a:ext cx="129540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Bruker Avance III NMR Spectrometer</a:t>
            </a:r>
          </a:p>
          <a:p>
            <a:pPr>
              <a:buFont typeface="Arial" pitchFamily="34" charset="0"/>
              <a:buChar char="•"/>
            </a:pPr>
            <a:endParaRPr lang="en-US" sz="11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TopSpin Software</a:t>
            </a:r>
          </a:p>
          <a:p>
            <a:pPr>
              <a:buFont typeface="Arial" pitchFamily="34" charset="0"/>
              <a:buChar char="•"/>
            </a:pPr>
            <a:endParaRPr lang="en-US" sz="11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Varian Unity Innova NMR Spectrometer</a:t>
            </a:r>
          </a:p>
          <a:p>
            <a:pPr>
              <a:buFont typeface="Arial" pitchFamily="34" charset="0"/>
              <a:buChar char="•"/>
            </a:pPr>
            <a:endParaRPr lang="en-US" sz="11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VNMR Software</a:t>
            </a:r>
          </a:p>
          <a:p>
            <a:pPr>
              <a:buFont typeface="Arial" pitchFamily="34" charset="0"/>
              <a:buChar char="•"/>
            </a:pPr>
            <a:endParaRPr lang="en-US" sz="1100" dirty="0" smtClean="0">
              <a:latin typeface="Calibri" pitchFamily="34" charset="0"/>
            </a:endParaRPr>
          </a:p>
        </p:txBody>
      </p:sp>
      <p:grpSp>
        <p:nvGrpSpPr>
          <p:cNvPr id="9" name="Group 24"/>
          <p:cNvGrpSpPr/>
          <p:nvPr/>
        </p:nvGrpSpPr>
        <p:grpSpPr>
          <a:xfrm>
            <a:off x="1087820" y="2590800"/>
            <a:ext cx="1166650" cy="457200"/>
            <a:chOff x="0" y="3193653"/>
            <a:chExt cx="2175867" cy="870346"/>
          </a:xfrm>
          <a:scene3d>
            <a:camera prst="orthographicFront"/>
            <a:lightRig rig="flat" dir="t"/>
          </a:scene3d>
        </p:grpSpPr>
        <p:sp>
          <p:nvSpPr>
            <p:cNvPr id="75" name="Chevron 74"/>
            <p:cNvSpPr/>
            <p:nvPr/>
          </p:nvSpPr>
          <p:spPr>
            <a:xfrm>
              <a:off x="0" y="3193653"/>
              <a:ext cx="2175867" cy="870346"/>
            </a:xfrm>
            <a:prstGeom prst="chevron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76" name="Chevron 4"/>
            <p:cNvSpPr/>
            <p:nvPr/>
          </p:nvSpPr>
          <p:spPr>
            <a:xfrm>
              <a:off x="426352" y="3193653"/>
              <a:ext cx="1310690" cy="870346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b="1" dirty="0" smtClean="0"/>
                <a:t>NMR</a:t>
              </a:r>
            </a:p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b="1" dirty="0" smtClean="0"/>
                <a:t> Data Acquisition</a:t>
              </a:r>
              <a:endParaRPr lang="en-US" sz="800" b="1" dirty="0"/>
            </a:p>
          </p:txBody>
        </p:sp>
      </p:grpSp>
      <p:grpSp>
        <p:nvGrpSpPr>
          <p:cNvPr id="10" name="Group 27"/>
          <p:cNvGrpSpPr/>
          <p:nvPr/>
        </p:nvGrpSpPr>
        <p:grpSpPr>
          <a:xfrm>
            <a:off x="2971800" y="2590800"/>
            <a:ext cx="1492470" cy="457201"/>
            <a:chOff x="0" y="3193653"/>
            <a:chExt cx="2175867" cy="870348"/>
          </a:xfrm>
          <a:solidFill>
            <a:srgbClr val="00B050"/>
          </a:solidFill>
          <a:scene3d>
            <a:camera prst="orthographicFront"/>
            <a:lightRig rig="flat" dir="t"/>
          </a:scene3d>
        </p:grpSpPr>
        <p:sp>
          <p:nvSpPr>
            <p:cNvPr id="78" name="Chevron 77"/>
            <p:cNvSpPr/>
            <p:nvPr/>
          </p:nvSpPr>
          <p:spPr>
            <a:xfrm>
              <a:off x="0" y="3193653"/>
              <a:ext cx="2175867" cy="870346"/>
            </a:xfrm>
            <a:prstGeom prst="chevron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79" name="Chevron 4"/>
            <p:cNvSpPr/>
            <p:nvPr/>
          </p:nvSpPr>
          <p:spPr>
            <a:xfrm>
              <a:off x="371397" y="3193655"/>
              <a:ext cx="1408860" cy="870346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b="1" dirty="0" smtClean="0"/>
                <a:t>Fourier Transform Phase and Baseline Correction</a:t>
              </a:r>
              <a:endParaRPr lang="en-US" sz="800" b="1" dirty="0"/>
            </a:p>
          </p:txBody>
        </p:sp>
      </p:grpSp>
      <p:grpSp>
        <p:nvGrpSpPr>
          <p:cNvPr id="11" name="Group 39"/>
          <p:cNvGrpSpPr/>
          <p:nvPr/>
        </p:nvGrpSpPr>
        <p:grpSpPr>
          <a:xfrm>
            <a:off x="5144312" y="1752600"/>
            <a:ext cx="1045780" cy="457200"/>
            <a:chOff x="185072" y="3193653"/>
            <a:chExt cx="1990795" cy="870346"/>
          </a:xfrm>
          <a:solidFill>
            <a:srgbClr val="00B050"/>
          </a:solidFill>
          <a:scene3d>
            <a:camera prst="orthographicFront"/>
            <a:lightRig rig="flat" dir="t"/>
          </a:scene3d>
        </p:grpSpPr>
        <p:sp>
          <p:nvSpPr>
            <p:cNvPr id="81" name="Chevron 80"/>
            <p:cNvSpPr/>
            <p:nvPr/>
          </p:nvSpPr>
          <p:spPr>
            <a:xfrm>
              <a:off x="185072" y="3193653"/>
              <a:ext cx="1990795" cy="870346"/>
            </a:xfrm>
            <a:prstGeom prst="chevron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82" name="Chevron 4"/>
            <p:cNvSpPr/>
            <p:nvPr/>
          </p:nvSpPr>
          <p:spPr>
            <a:xfrm>
              <a:off x="620245" y="3193653"/>
              <a:ext cx="1160463" cy="870346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b="1" dirty="0" smtClean="0"/>
                <a:t>Peak AlignmentQC Check</a:t>
              </a:r>
              <a:endParaRPr lang="en-US" sz="800" b="1" dirty="0"/>
            </a:p>
          </p:txBody>
        </p:sp>
      </p:grpSp>
      <p:sp>
        <p:nvSpPr>
          <p:cNvPr id="83" name="Bent Arrow 82"/>
          <p:cNvSpPr/>
          <p:nvPr/>
        </p:nvSpPr>
        <p:spPr bwMode="auto">
          <a:xfrm>
            <a:off x="4800600" y="1849820"/>
            <a:ext cx="464582" cy="6096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29104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49" name="Bent Arrow 48"/>
          <p:cNvSpPr/>
          <p:nvPr/>
        </p:nvSpPr>
        <p:spPr bwMode="auto">
          <a:xfrm flipV="1">
            <a:off x="4800600" y="3126830"/>
            <a:ext cx="1240356" cy="6096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29104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50" name="Bent Arrow 49"/>
          <p:cNvSpPr/>
          <p:nvPr/>
        </p:nvSpPr>
        <p:spPr bwMode="auto">
          <a:xfrm rot="5400000" flipH="1">
            <a:off x="7139311" y="3071489"/>
            <a:ext cx="504178" cy="6096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29104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51" name="Bent Arrow 50"/>
          <p:cNvSpPr/>
          <p:nvPr/>
        </p:nvSpPr>
        <p:spPr bwMode="auto">
          <a:xfrm rot="5400000">
            <a:off x="7077908" y="1940470"/>
            <a:ext cx="609600" cy="5334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29104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grpSp>
        <p:nvGrpSpPr>
          <p:cNvPr id="12" name="Group 4"/>
          <p:cNvGrpSpPr/>
          <p:nvPr/>
        </p:nvGrpSpPr>
        <p:grpSpPr>
          <a:xfrm>
            <a:off x="31530" y="2590800"/>
            <a:ext cx="1229710" cy="457200"/>
            <a:chOff x="0" y="3193653"/>
            <a:chExt cx="2175867" cy="870346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53" name="Chevron 52"/>
            <p:cNvSpPr/>
            <p:nvPr/>
          </p:nvSpPr>
          <p:spPr>
            <a:xfrm>
              <a:off x="0" y="3193653"/>
              <a:ext cx="2175867" cy="870346"/>
            </a:xfrm>
            <a:prstGeom prst="chevron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56" name="Chevron 4"/>
            <p:cNvSpPr/>
            <p:nvPr/>
          </p:nvSpPr>
          <p:spPr>
            <a:xfrm>
              <a:off x="404488" y="3193653"/>
              <a:ext cx="1299876" cy="870346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b="1" kern="1200" dirty="0" smtClean="0"/>
                <a:t>Sample Preparation</a:t>
              </a:r>
              <a:endParaRPr lang="en-US" sz="800" b="1" kern="1200" dirty="0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0" y="3733800"/>
            <a:ext cx="1143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Optimized methods (biofluids, tissues, urine)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QC samples prepared in parallel</a:t>
            </a:r>
            <a:endParaRPr lang="en-US" sz="1100" dirty="0">
              <a:latin typeface="Calibri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70681" y="6061234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NMR data acquisition is performed by using methods cited in Beckonert et al. (2007), </a:t>
            </a:r>
            <a:r>
              <a:rPr lang="en-US" sz="1400" i="1" dirty="0" smtClean="0">
                <a:latin typeface="Calibri" pitchFamily="34" charset="0"/>
              </a:rPr>
              <a:t>Nature Protocols</a:t>
            </a:r>
            <a:r>
              <a:rPr lang="en-US" sz="1400" dirty="0" smtClean="0">
                <a:latin typeface="Calibri" pitchFamily="34" charset="0"/>
              </a:rPr>
              <a:t>, 2 (11), 2692-2703.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858135" y="3878759"/>
            <a:ext cx="114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 metabolite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Calibri" pitchFamily="34" charset="0"/>
              </a:rPr>
              <a:t> </a:t>
            </a:r>
            <a:r>
              <a:rPr lang="en-US" sz="1100" dirty="0" smtClean="0">
                <a:latin typeface="Calibri" pitchFamily="34" charset="0"/>
              </a:rPr>
              <a:t>concentration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 Chenomx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 AMIX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273370" y="1066800"/>
            <a:ext cx="20114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100" dirty="0" smtClean="0">
                <a:latin typeface="Calibri" pitchFamily="34" charset="0"/>
              </a:rPr>
              <a:t>  Chemical shift region (ppm)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Calibri" pitchFamily="34" charset="0"/>
              </a:rPr>
              <a:t> </a:t>
            </a:r>
            <a:r>
              <a:rPr lang="en-US" sz="1100" dirty="0" smtClean="0">
                <a:latin typeface="Calibri" pitchFamily="34" charset="0"/>
              </a:rPr>
              <a:t> Integral of bin region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>
                <a:latin typeface="Calibri" pitchFamily="34" charset="0"/>
              </a:rPr>
              <a:t> </a:t>
            </a:r>
            <a:r>
              <a:rPr lang="en-US" sz="1100" dirty="0" smtClean="0">
                <a:latin typeface="Calibri" pitchFamily="34" charset="0"/>
              </a:rPr>
              <a:t> Chenomx, ACD, AMIX</a:t>
            </a:r>
          </a:p>
        </p:txBody>
      </p:sp>
      <p:sp>
        <p:nvSpPr>
          <p:cNvPr id="48" name="Rectangle 2"/>
          <p:cNvSpPr txBox="1">
            <a:spLocks noChangeArrowheads="1"/>
          </p:cNvSpPr>
          <p:nvPr/>
        </p:nvSpPr>
        <p:spPr bwMode="auto">
          <a:xfrm>
            <a:off x="5047480" y="381000"/>
            <a:ext cx="4096519" cy="656896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>
            <a:lvl1pPr marL="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9pPr>
          </a:lstStyle>
          <a:p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dirty="0"/>
              <a:t>NMR Processing Steps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kern="0" dirty="0" smtClean="0"/>
              <a:t>  </a:t>
            </a:r>
          </a:p>
        </p:txBody>
      </p:sp>
      <p:sp>
        <p:nvSpPr>
          <p:cNvPr id="70" name="Bent Arrow 69"/>
          <p:cNvSpPr/>
          <p:nvPr/>
        </p:nvSpPr>
        <p:spPr bwMode="auto">
          <a:xfrm rot="16200000" flipH="1">
            <a:off x="6301111" y="2719711"/>
            <a:ext cx="504178" cy="6096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29104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325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743200" y="381000"/>
            <a:ext cx="6400800" cy="65689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9pPr>
          </a:lstStyle>
          <a:p>
            <a:r>
              <a:rPr lang="en-US" kern="0" dirty="0" smtClean="0"/>
              <a:t>Data Pre-processing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8200"/>
          </a:xfrm>
        </p:spPr>
        <p:txBody>
          <a:bodyPr/>
          <a:lstStyle/>
          <a:p>
            <a:r>
              <a:rPr lang="en-US" dirty="0" smtClean="0"/>
              <a:t>Quality of metabolomics analysis depends on data quality</a:t>
            </a:r>
          </a:p>
          <a:p>
            <a:endParaRPr lang="en-US" dirty="0" smtClean="0"/>
          </a:p>
          <a:p>
            <a:r>
              <a:rPr lang="en-US" dirty="0" smtClean="0"/>
              <a:t>Typical problems</a:t>
            </a:r>
          </a:p>
          <a:p>
            <a:pPr lvl="1"/>
            <a:r>
              <a:rPr lang="en-US" dirty="0"/>
              <a:t>Water peak</a:t>
            </a:r>
          </a:p>
          <a:p>
            <a:pPr lvl="1"/>
            <a:r>
              <a:rPr lang="en-US" dirty="0" smtClean="0"/>
              <a:t>Baseline</a:t>
            </a:r>
          </a:p>
          <a:p>
            <a:pPr lvl="1"/>
            <a:r>
              <a:rPr lang="en-US" dirty="0" smtClean="0"/>
              <a:t>Alignment of peaks (chemical shift)</a:t>
            </a:r>
          </a:p>
          <a:p>
            <a:pPr lvl="1"/>
            <a:r>
              <a:rPr lang="en-US" dirty="0" smtClean="0"/>
              <a:t>Variation in concentration</a:t>
            </a:r>
          </a:p>
          <a:p>
            <a:pPr lvl="1"/>
            <a:endParaRPr lang="en-US" sz="2400" dirty="0" smtClean="0"/>
          </a:p>
          <a:p>
            <a:pPr marL="347663" lvl="1" indent="-347663">
              <a:buFont typeface="Wingdings" panose="05000000000000000000" pitchFamily="2" charset="2"/>
              <a:buChar char="§"/>
            </a:pPr>
            <a:r>
              <a:rPr lang="en-US" sz="2400" dirty="0" smtClean="0"/>
              <a:t>High quality of data is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60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743200" y="381000"/>
            <a:ext cx="6400800" cy="65689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9pPr>
          </a:lstStyle>
          <a:p>
            <a:r>
              <a:rPr lang="en-US" kern="0" dirty="0" smtClean="0"/>
              <a:t>Data Pre-processing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/>
          <a:lstStyle/>
          <a:p>
            <a:r>
              <a:rPr lang="en-US" dirty="0"/>
              <a:t>After NMR data acquisition, the result is a set of spectra for all samples.</a:t>
            </a:r>
          </a:p>
          <a:p>
            <a:r>
              <a:rPr lang="en-US" dirty="0" smtClean="0"/>
              <a:t>For each spectrum, quality of the spectra should be assessed.</a:t>
            </a:r>
          </a:p>
          <a:p>
            <a:pPr lvl="1"/>
            <a:r>
              <a:rPr lang="en-US" dirty="0" smtClean="0"/>
              <a:t>Line shape, Phase, Baseline</a:t>
            </a:r>
          </a:p>
          <a:p>
            <a:r>
              <a:rPr lang="en-US" dirty="0" smtClean="0"/>
              <a:t>Spectra should be referenced</a:t>
            </a:r>
          </a:p>
          <a:p>
            <a:pPr lvl="1"/>
            <a:r>
              <a:rPr lang="en-US" dirty="0" smtClean="0"/>
              <a:t>Compounds commonly used: DSS, TSP, </a:t>
            </a:r>
            <a:r>
              <a:rPr lang="en-US" dirty="0" err="1" smtClean="0"/>
              <a:t>Formate</a:t>
            </a:r>
            <a:r>
              <a:rPr lang="en-US" dirty="0" smtClean="0"/>
              <a:t> </a:t>
            </a:r>
          </a:p>
          <a:p>
            <a:r>
              <a:rPr lang="en-US" dirty="0" smtClean="0"/>
              <a:t>Variations of pH, ionic strength of samples has effects on chemical shift</a:t>
            </a:r>
          </a:p>
          <a:p>
            <a:pPr lvl="1"/>
            <a:r>
              <a:rPr lang="en-US" dirty="0" smtClean="0"/>
              <a:t>Peak alignment</a:t>
            </a:r>
          </a:p>
          <a:p>
            <a:pPr lvl="1"/>
            <a:r>
              <a:rPr lang="en-US" dirty="0" smtClean="0"/>
              <a:t>Bucket integration</a:t>
            </a:r>
          </a:p>
          <a:p>
            <a:pPr marL="347663" lvl="1" indent="-347663">
              <a:buFont typeface="Wingdings" panose="05000000000000000000" pitchFamily="2" charset="2"/>
              <a:buChar char="§"/>
            </a:pPr>
            <a:r>
              <a:rPr lang="en-US" sz="2400" dirty="0" smtClean="0"/>
              <a:t>Remove unwanted regions</a:t>
            </a:r>
          </a:p>
          <a:p>
            <a:pPr marL="347663" lvl="1" indent="-347663">
              <a:buFont typeface="Wingdings" panose="05000000000000000000" pitchFamily="2" charset="2"/>
              <a:buChar char="§"/>
            </a:pPr>
            <a:r>
              <a:rPr lang="en-US" sz="2400" dirty="0" smtClean="0"/>
              <a:t>Normalize data (remove variation in concentration of samples) </a:t>
            </a:r>
            <a:endParaRPr lang="en-US" sz="2400" dirty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50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743200" y="381000"/>
            <a:ext cx="6400800" cy="65689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9pPr>
          </a:lstStyle>
          <a:p>
            <a:r>
              <a:rPr lang="en-US" kern="0" dirty="0" smtClean="0"/>
              <a:t>Water suppression effects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366713" y="1600201"/>
            <a:ext cx="8458200" cy="2819400"/>
          </a:xfrm>
        </p:spPr>
        <p:txBody>
          <a:bodyPr/>
          <a:lstStyle/>
          <a:p>
            <a:r>
              <a:rPr lang="en-US" dirty="0" smtClean="0"/>
              <a:t>If water is not correctly suppressed or removed there will be effects on normalization</a:t>
            </a:r>
          </a:p>
          <a:p>
            <a:endParaRPr lang="en-US" dirty="0"/>
          </a:p>
          <a:p>
            <a:r>
              <a:rPr lang="en-US" dirty="0" smtClean="0"/>
              <a:t>Need to remove other artifacts</a:t>
            </a:r>
          </a:p>
          <a:p>
            <a:endParaRPr lang="en-US" dirty="0"/>
          </a:p>
          <a:p>
            <a:r>
              <a:rPr lang="en-US" dirty="0" smtClean="0"/>
              <a:t>Remove drug or drug metabolites </a:t>
            </a:r>
            <a:endParaRPr lang="en-US" dirty="0"/>
          </a:p>
        </p:txBody>
      </p:sp>
      <p:pic>
        <p:nvPicPr>
          <p:cNvPr id="4417" name="Picture 3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61945"/>
            <a:ext cx="7086600" cy="244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14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743200" y="381000"/>
            <a:ext cx="6400800" cy="65689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9pPr>
          </a:lstStyle>
          <a:p>
            <a:r>
              <a:rPr lang="en-US" kern="0" dirty="0" smtClean="0"/>
              <a:t>Data Pre-processing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463327"/>
              </p:ext>
            </p:extLst>
          </p:nvPr>
        </p:nvGraphicFramePr>
        <p:xfrm>
          <a:off x="4792662" y="2492830"/>
          <a:ext cx="4122738" cy="2653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6" name="ChemSketch" r:id="rId3" imgW="6415920" imgH="4129920" progId="ACD.ChemSketch.20">
                  <p:embed/>
                </p:oleObj>
              </mc:Choice>
              <mc:Fallback>
                <p:oleObj name="ChemSketch" r:id="rId3" imgW="6415920" imgH="412992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92662" y="2492830"/>
                        <a:ext cx="4122738" cy="2653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989142"/>
              </p:ext>
            </p:extLst>
          </p:nvPr>
        </p:nvGraphicFramePr>
        <p:xfrm>
          <a:off x="180975" y="2470793"/>
          <a:ext cx="4122737" cy="2653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7" name="ChemSketch" r:id="rId5" imgW="6415920" imgH="4129920" progId="ACD.ChemSketch.20">
                  <p:embed/>
                </p:oleObj>
              </mc:Choice>
              <mc:Fallback>
                <p:oleObj name="ChemSketch" r:id="rId5" imgW="6415920" imgH="412992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0975" y="2470793"/>
                        <a:ext cx="4122737" cy="2653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695575" y="5373469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</a:t>
            </a:r>
          </a:p>
          <a:p>
            <a:r>
              <a:rPr lang="en-US" dirty="0" smtClean="0"/>
              <a:t>Baseline to be corrected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43800" y="5486398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Reference, Line shape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3076575" y="4916270"/>
            <a:ext cx="0" cy="457199"/>
          </a:xfrm>
          <a:prstGeom prst="straightConnector1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1476375" y="4953000"/>
            <a:ext cx="1371600" cy="457200"/>
          </a:xfrm>
          <a:prstGeom prst="straightConnector1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3305175" y="4953000"/>
            <a:ext cx="914400" cy="457200"/>
          </a:xfrm>
          <a:prstGeom prst="straightConnector1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8305800" y="4495800"/>
            <a:ext cx="457200" cy="1030070"/>
          </a:xfrm>
          <a:prstGeom prst="straightConnector1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Right Arrow 2"/>
          <p:cNvSpPr/>
          <p:nvPr/>
        </p:nvSpPr>
        <p:spPr bwMode="auto">
          <a:xfrm flipV="1">
            <a:off x="4343400" y="3733801"/>
            <a:ext cx="457200" cy="381000"/>
          </a:xfrm>
          <a:prstGeom prst="rightArrow">
            <a:avLst/>
          </a:prstGeom>
          <a:solidFill>
            <a:srgbClr val="9900FF"/>
          </a:solidFill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19275" y="1752600"/>
            <a:ext cx="87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77000" y="1752600"/>
            <a:ext cx="87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8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41" y="1219200"/>
            <a:ext cx="4434759" cy="4525963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86200" y="381000"/>
            <a:ext cx="5257800" cy="65689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9pPr>
          </a:lstStyle>
          <a:p>
            <a:r>
              <a:rPr lang="en-US" kern="0" dirty="0" smtClean="0"/>
              <a:t>pH dependence of chemical shift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247061"/>
            <a:ext cx="3505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Chemical shift variability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pH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ionic strength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metal concentration</a:t>
            </a:r>
          </a:p>
          <a:p>
            <a:endParaRPr lang="en-US" dirty="0" smtClean="0"/>
          </a:p>
          <a:p>
            <a:r>
              <a:rPr lang="en-US" dirty="0" smtClean="0"/>
              <a:t>Methods to overcome this problem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Use a buffer when preparing samples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Binning (Bucketing)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Fixed binning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Intelligent binning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Optimized binning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Data alignment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Recursive Segment-wise Peak Alignment (RSPA)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err="1" smtClean="0"/>
              <a:t>Icoshift</a:t>
            </a:r>
            <a:endParaRPr lang="en-US" dirty="0" smtClean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err="1" smtClean="0"/>
              <a:t>speaq</a:t>
            </a:r>
            <a:endParaRPr lang="en-US" dirty="0"/>
          </a:p>
        </p:txBody>
      </p:sp>
      <p:sp>
        <p:nvSpPr>
          <p:cNvPr id="6" name="TextBox 3"/>
          <p:cNvSpPr txBox="1"/>
          <p:nvPr/>
        </p:nvSpPr>
        <p:spPr>
          <a:xfrm>
            <a:off x="609600" y="6299200"/>
            <a:ext cx="7620000" cy="558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hlinkClick r:id="rId4"/>
              </a:rPr>
              <a:t>http://</a:t>
            </a:r>
            <a:r>
              <a:rPr lang="en-US" sz="1000" dirty="0" smtClean="0">
                <a:hlinkClick r:id="rId4"/>
              </a:rPr>
              <a:t>www.chenomx.com/software/software.php</a:t>
            </a:r>
            <a:endParaRPr lang="en-US" sz="1000" dirty="0" smtClean="0"/>
          </a:p>
          <a:p>
            <a:r>
              <a:rPr lang="en-US" sz="1000" dirty="0" err="1" smtClean="0"/>
              <a:t>Savorani</a:t>
            </a:r>
            <a:r>
              <a:rPr lang="en-US" sz="1000" dirty="0" smtClean="0"/>
              <a:t> </a:t>
            </a:r>
            <a:r>
              <a:rPr lang="en-US" sz="1000" dirty="0">
                <a:latin typeface="Arial"/>
              </a:rPr>
              <a:t>, </a:t>
            </a:r>
            <a:r>
              <a:rPr lang="en-US" sz="1000" dirty="0" smtClean="0">
                <a:latin typeface="Arial"/>
              </a:rPr>
              <a:t>F. et al,  Jo</a:t>
            </a:r>
            <a:r>
              <a:rPr lang="en-US" sz="1000" dirty="0" smtClean="0"/>
              <a:t>urnal </a:t>
            </a:r>
            <a:r>
              <a:rPr lang="en-US" sz="1000" dirty="0"/>
              <a:t>of Magnetic Resonance, Volume 202, Issue 2, 2010, 190 </a:t>
            </a:r>
            <a:r>
              <a:rPr lang="en-US" sz="1000" dirty="0" smtClean="0"/>
              <a:t>– 202</a:t>
            </a:r>
          </a:p>
          <a:p>
            <a:r>
              <a:rPr lang="en-US" sz="1000" dirty="0" smtClean="0"/>
              <a:t>Vu</a:t>
            </a:r>
            <a:r>
              <a:rPr lang="en-US" sz="1000" dirty="0"/>
              <a:t>, T. N. et al., </a:t>
            </a:r>
            <a:r>
              <a:rPr lang="en-US" sz="1000" i="1" dirty="0"/>
              <a:t>BMC Bioinformatics</a:t>
            </a:r>
            <a:r>
              <a:rPr lang="en-US" sz="1000" dirty="0"/>
              <a:t> 2011, </a:t>
            </a:r>
            <a:r>
              <a:rPr lang="en-US" sz="1000" b="1" dirty="0"/>
              <a:t>12</a:t>
            </a:r>
            <a:r>
              <a:rPr lang="en-US" sz="1000" dirty="0"/>
              <a:t>:405</a:t>
            </a:r>
          </a:p>
          <a:p>
            <a:endParaRPr lang="en-US" sz="10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167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86200" y="381000"/>
            <a:ext cx="5257800" cy="65689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 Narrow" pitchFamily="1" charset="0"/>
                <a:cs typeface="Arial" charset="0"/>
              </a:defRPr>
            </a:lvl9pPr>
          </a:lstStyle>
          <a:p>
            <a:r>
              <a:rPr lang="en-US" kern="0" dirty="0" smtClean="0"/>
              <a:t>Peak alignment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950" y="1803400"/>
            <a:ext cx="5118100" cy="3302000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762000" y="5994400"/>
            <a:ext cx="7620000" cy="254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err="1" smtClean="0">
                <a:latin typeface="Arial"/>
              </a:rPr>
              <a:t>Savorani</a:t>
            </a:r>
            <a:r>
              <a:rPr lang="en-US" sz="1000" dirty="0" smtClean="0">
                <a:latin typeface="Arial"/>
              </a:rPr>
              <a:t> </a:t>
            </a:r>
            <a:r>
              <a:rPr lang="en-US" sz="1000" dirty="0">
                <a:latin typeface="Arial"/>
              </a:rPr>
              <a:t>, </a:t>
            </a:r>
            <a:r>
              <a:rPr lang="en-US" sz="1000" dirty="0" smtClean="0">
                <a:latin typeface="Arial"/>
              </a:rPr>
              <a:t>F. et al,  Jo</a:t>
            </a:r>
            <a:r>
              <a:rPr lang="en-US" sz="1000" dirty="0" smtClean="0"/>
              <a:t>urnal </a:t>
            </a:r>
            <a:r>
              <a:rPr lang="en-US" sz="1000" dirty="0"/>
              <a:t>of Magnetic Resonance, Volume 202, Issue 2, 2010, 190 - 202</a:t>
            </a:r>
          </a:p>
          <a:p>
            <a:endParaRPr lang="en-US" sz="1000" dirty="0"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4143" y="1070162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9900FF"/>
                </a:solidFill>
              </a:rPr>
              <a:t>icoshift</a:t>
            </a:r>
            <a:endParaRPr lang="en-US" sz="2400" dirty="0">
              <a:solidFill>
                <a:srgbClr val="99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0400" y="1764268"/>
            <a:ext cx="86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10400" y="3516868"/>
            <a:ext cx="86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28600" y="609600"/>
            <a:ext cx="1415143" cy="4605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94739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rology Presentation for Dr. Sumner">
  <a:themeElements>
    <a:clrScheme name="RTI Theme Colo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85295"/>
      </a:accent1>
      <a:accent2>
        <a:srgbClr val="D06F1A"/>
      </a:accent2>
      <a:accent3>
        <a:srgbClr val="B1953A"/>
      </a:accent3>
      <a:accent4>
        <a:srgbClr val="FFC525"/>
      </a:accent4>
      <a:accent5>
        <a:srgbClr val="5D9732"/>
      </a:accent5>
      <a:accent6>
        <a:srgbClr val="4F2683"/>
      </a:accent6>
      <a:hlink>
        <a:srgbClr val="0045C7"/>
      </a:hlink>
      <a:folHlink>
        <a:srgbClr val="5D6EC9"/>
      </a:folHlink>
    </a:clrScheme>
    <a:fontScheme name="Custom Design">
      <a:majorFont>
        <a:latin typeface="Arial Narrow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TI Red Accent (White)">
  <a:themeElements>
    <a:clrScheme name="RTI Theme Colo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85295"/>
      </a:accent1>
      <a:accent2>
        <a:srgbClr val="D06F1A"/>
      </a:accent2>
      <a:accent3>
        <a:srgbClr val="B1953A"/>
      </a:accent3>
      <a:accent4>
        <a:srgbClr val="FFC525"/>
      </a:accent4>
      <a:accent5>
        <a:srgbClr val="5D9732"/>
      </a:accent5>
      <a:accent6>
        <a:srgbClr val="4F2683"/>
      </a:accent6>
      <a:hlink>
        <a:srgbClr val="0045C7"/>
      </a:hlink>
      <a:folHlink>
        <a:srgbClr val="5D6EC9"/>
      </a:folHlink>
    </a:clrScheme>
    <a:fontScheme name="Custom Design">
      <a:majorFont>
        <a:latin typeface="Arial Narrow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Urology Presentation for Dr. Sumner</Template>
  <TotalTime>2928</TotalTime>
  <Words>1763</Words>
  <Application>Microsoft Office PowerPoint</Application>
  <PresentationFormat>On-screen Show (4:3)</PresentationFormat>
  <Paragraphs>641</Paragraphs>
  <Slides>26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Urology Presentation for Dr. Sumner</vt:lpstr>
      <vt:lpstr>RTI Red Accent (White)</vt:lpstr>
      <vt:lpstr>ChemSketch</vt:lpstr>
      <vt:lpstr>NMR Data Pre-processing UAB Metabolomics Training Course June 02-05,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RTI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Metabolomics and Urology</dc:title>
  <dc:creator>Novokhatny, Andrew (Contractor)</dc:creator>
  <cp:lastModifiedBy>Pathmasiri, Wimal</cp:lastModifiedBy>
  <cp:revision>374</cp:revision>
  <dcterms:created xsi:type="dcterms:W3CDTF">2013-01-21T14:41:04Z</dcterms:created>
  <dcterms:modified xsi:type="dcterms:W3CDTF">2014-06-03T12:42:39Z</dcterms:modified>
</cp:coreProperties>
</file>